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5" r:id="rId1"/>
  </p:sldMasterIdLst>
  <p:notesMasterIdLst>
    <p:notesMasterId r:id="rId18"/>
  </p:notesMasterIdLst>
  <p:sldIdLst>
    <p:sldId id="3167" r:id="rId2"/>
    <p:sldId id="299" r:id="rId3"/>
    <p:sldId id="256" r:id="rId4"/>
    <p:sldId id="294" r:id="rId5"/>
    <p:sldId id="300" r:id="rId6"/>
    <p:sldId id="3240" r:id="rId7"/>
    <p:sldId id="3245" r:id="rId8"/>
    <p:sldId id="301" r:id="rId9"/>
    <p:sldId id="296" r:id="rId10"/>
    <p:sldId id="3241" r:id="rId11"/>
    <p:sldId id="3242" r:id="rId12"/>
    <p:sldId id="3243" r:id="rId13"/>
    <p:sldId id="3244" r:id="rId14"/>
    <p:sldId id="297" r:id="rId15"/>
    <p:sldId id="3239" r:id="rId16"/>
    <p:sldId id="267" r:id="rId17"/>
  </p:sldIdLst>
  <p:sldSz cx="18288000" cy="10287000"/>
  <p:notesSz cx="6794500" cy="9931400"/>
  <p:embeddedFontLst>
    <p:embeddedFont>
      <p:font typeface="Adobe Devanagari" panose="02040503050201020203" pitchFamily="18" charset="0"/>
      <p:regular r:id="rId19"/>
      <p:bold r:id="rId20"/>
      <p:italic r:id="rId21"/>
      <p:boldItalic r:id="rId22"/>
    </p:embeddedFont>
    <p:embeddedFont>
      <p:font typeface="Franklin Gothic Book" panose="020B0503020102020204" pitchFamily="34" charset="0"/>
      <p:regular r:id="rId23"/>
      <p:italic r:id="rId24"/>
    </p:embeddedFont>
    <p:embeddedFont>
      <p:font typeface="League Spartan" panose="020B0604020202020204" charset="0"/>
      <p:regular r:id="rId25"/>
    </p:embeddedFont>
    <p:embeddedFont>
      <p:font typeface="Trebuchet MS" panose="020B0603020202020204" pitchFamily="34"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F79"/>
    <a:srgbClr val="4F747F"/>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4622" autoAdjust="0"/>
  </p:normalViewPr>
  <p:slideViewPr>
    <p:cSldViewPr>
      <p:cViewPr varScale="1">
        <p:scale>
          <a:sx n="52" d="100"/>
          <a:sy n="52" d="100"/>
        </p:scale>
        <p:origin x="451"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3B9C9-323D-406F-B087-058BE22FEB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02C1BB-A486-4FED-83FD-672E0B50422A}">
      <dgm:prSet/>
      <dgm:spPr>
        <a:ln>
          <a:noFill/>
        </a:ln>
        <a:effectLst/>
        <a:scene3d>
          <a:camera prst="orthographicFront">
            <a:rot lat="0" lon="0" rev="0"/>
          </a:camera>
          <a:lightRig rig="chilly" dir="t">
            <a:rot lat="0" lon="0" rev="18480000"/>
          </a:lightRig>
        </a:scene3d>
        <a:sp3d prstMaterial="clear">
          <a:bevelT h="63500"/>
        </a:sp3d>
      </dgm:spPr>
      <dgm:t>
        <a:bodyPr/>
        <a:lstStyle/>
        <a:p>
          <a:r>
            <a:rPr lang="en-US" b="0" dirty="0">
              <a:effectLst/>
            </a:rPr>
            <a:t>1. Regulatory Compliance </a:t>
          </a:r>
        </a:p>
      </dgm:t>
    </dgm:pt>
    <dgm:pt modelId="{6185AB4C-2B6E-4EBB-AEBA-627E38B571BF}" type="parTrans" cxnId="{8D0EA02B-FD65-4717-848F-76E5E2B845D8}">
      <dgm:prSet/>
      <dgm:spPr/>
      <dgm:t>
        <a:bodyPr/>
        <a:lstStyle/>
        <a:p>
          <a:endParaRPr lang="en-US"/>
        </a:p>
      </dgm:t>
    </dgm:pt>
    <dgm:pt modelId="{F4458A87-84E9-4E90-B0F8-A6A06321A21D}" type="sibTrans" cxnId="{8D0EA02B-FD65-4717-848F-76E5E2B845D8}">
      <dgm:prSet/>
      <dgm:spPr/>
      <dgm:t>
        <a:bodyPr/>
        <a:lstStyle/>
        <a:p>
          <a:endParaRPr lang="en-US"/>
        </a:p>
      </dgm:t>
    </dgm:pt>
    <dgm:pt modelId="{A4053A70-72A1-428B-85B7-ED7179C10B4E}">
      <dgm:prSet/>
      <dgm:spPr/>
      <dgm:t>
        <a:bodyPr/>
        <a:lstStyle/>
        <a:p>
          <a:r>
            <a:rPr lang="en-US" dirty="0"/>
            <a:t>2. Risk Management </a:t>
          </a:r>
        </a:p>
      </dgm:t>
    </dgm:pt>
    <dgm:pt modelId="{7BE1A1E2-E5F5-4268-8A8A-E8329FF77945}" type="parTrans" cxnId="{CE64C134-D1CE-4872-A7C2-E04FF21A1A2A}">
      <dgm:prSet/>
      <dgm:spPr/>
      <dgm:t>
        <a:bodyPr/>
        <a:lstStyle/>
        <a:p>
          <a:endParaRPr lang="en-US"/>
        </a:p>
      </dgm:t>
    </dgm:pt>
    <dgm:pt modelId="{9B00C9F5-B1F9-4FA4-90EE-C855E9587525}" type="sibTrans" cxnId="{CE64C134-D1CE-4872-A7C2-E04FF21A1A2A}">
      <dgm:prSet/>
      <dgm:spPr/>
      <dgm:t>
        <a:bodyPr/>
        <a:lstStyle/>
        <a:p>
          <a:endParaRPr lang="en-US"/>
        </a:p>
      </dgm:t>
    </dgm:pt>
    <dgm:pt modelId="{BFBDA1F1-E25D-495E-B3D8-4088D0D6F1E7}">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a:t>3. Monitoring</a:t>
          </a:r>
          <a:r>
            <a:rPr lang="en-US" baseline="0" dirty="0"/>
            <a:t> and Evaluation </a:t>
          </a:r>
          <a:endParaRPr lang="en-US" dirty="0"/>
        </a:p>
      </dgm:t>
    </dgm:pt>
    <dgm:pt modelId="{43917AD7-F8D7-4163-A90C-623209868F5D}" type="parTrans" cxnId="{15A900FD-7EED-4304-95AD-24C0729FF3EB}">
      <dgm:prSet/>
      <dgm:spPr/>
      <dgm:t>
        <a:bodyPr/>
        <a:lstStyle/>
        <a:p>
          <a:endParaRPr lang="en-US"/>
        </a:p>
      </dgm:t>
    </dgm:pt>
    <dgm:pt modelId="{345B98E3-8230-4720-AE78-1C5ED4B3ABF8}" type="sibTrans" cxnId="{15A900FD-7EED-4304-95AD-24C0729FF3EB}">
      <dgm:prSet/>
      <dgm:spPr/>
      <dgm:t>
        <a:bodyPr/>
        <a:lstStyle/>
        <a:p>
          <a:endParaRPr lang="en-US"/>
        </a:p>
      </dgm:t>
    </dgm:pt>
    <dgm:pt modelId="{F63F4C0A-AAAA-4355-9740-C2DB004065CB}">
      <dgm:prSet/>
      <dgm:spPr/>
      <dgm:t>
        <a:bodyPr/>
        <a:lstStyle/>
        <a:p>
          <a:r>
            <a:rPr lang="en-US" dirty="0"/>
            <a:t>4. Implementation Strategy </a:t>
          </a:r>
        </a:p>
      </dgm:t>
    </dgm:pt>
    <dgm:pt modelId="{22E5B7E5-BCBA-4AAF-879A-79070312D3F0}" type="parTrans" cxnId="{DF9DE2B0-83C5-46FE-9261-FCB7783B1B09}">
      <dgm:prSet/>
      <dgm:spPr/>
      <dgm:t>
        <a:bodyPr/>
        <a:lstStyle/>
        <a:p>
          <a:endParaRPr lang="en-US"/>
        </a:p>
      </dgm:t>
    </dgm:pt>
    <dgm:pt modelId="{57090AA1-B750-46B2-AB3E-0B91D9BA10ED}" type="sibTrans" cxnId="{DF9DE2B0-83C5-46FE-9261-FCB7783B1B09}">
      <dgm:prSet/>
      <dgm:spPr/>
      <dgm:t>
        <a:bodyPr/>
        <a:lstStyle/>
        <a:p>
          <a:endParaRPr lang="en-US"/>
        </a:p>
      </dgm:t>
    </dgm:pt>
    <dgm:pt modelId="{C5650906-D295-4C69-BC40-3FB6E495D95D}">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a:t>5. Risk Register</a:t>
          </a:r>
        </a:p>
      </dgm:t>
    </dgm:pt>
    <dgm:pt modelId="{61DC78F5-CE14-400F-B589-E6C88C41075E}" type="parTrans" cxnId="{47717BD0-BEA4-45C8-A8B7-66D7D215FFE7}">
      <dgm:prSet/>
      <dgm:spPr/>
      <dgm:t>
        <a:bodyPr/>
        <a:lstStyle/>
        <a:p>
          <a:endParaRPr lang="en-US"/>
        </a:p>
      </dgm:t>
    </dgm:pt>
    <dgm:pt modelId="{4BC0304C-6496-40DF-A9DC-B7114D527203}" type="sibTrans" cxnId="{47717BD0-BEA4-45C8-A8B7-66D7D215FFE7}">
      <dgm:prSet/>
      <dgm:spPr/>
      <dgm:t>
        <a:bodyPr/>
        <a:lstStyle/>
        <a:p>
          <a:endParaRPr lang="en-US"/>
        </a:p>
      </dgm:t>
    </dgm:pt>
    <dgm:pt modelId="{4A4A205F-DD48-40A7-AF71-3770246C9D9D}">
      <dgm:prSet/>
      <dgm:spPr/>
      <dgm:t>
        <a:bodyPr/>
        <a:lstStyle/>
        <a:p>
          <a:r>
            <a:rPr lang="en-US" dirty="0"/>
            <a:t>6. Auditor-General’s findings </a:t>
          </a:r>
        </a:p>
      </dgm:t>
    </dgm:pt>
    <dgm:pt modelId="{4722642F-7AD7-421F-9957-257CE18AE0AA}" type="parTrans" cxnId="{28312743-4E5E-4AC2-B661-295345E1521D}">
      <dgm:prSet/>
      <dgm:spPr/>
      <dgm:t>
        <a:bodyPr/>
        <a:lstStyle/>
        <a:p>
          <a:endParaRPr lang="en-US"/>
        </a:p>
      </dgm:t>
    </dgm:pt>
    <dgm:pt modelId="{9BFB5996-81D0-40F0-811C-0A5ED5481538}" type="sibTrans" cxnId="{28312743-4E5E-4AC2-B661-295345E1521D}">
      <dgm:prSet/>
      <dgm:spPr/>
      <dgm:t>
        <a:bodyPr/>
        <a:lstStyle/>
        <a:p>
          <a:endParaRPr lang="en-US"/>
        </a:p>
      </dgm:t>
    </dgm:pt>
    <dgm:pt modelId="{7179120B-51D8-4CE4-84F1-9E12F87B5441}">
      <dgm:prSet/>
      <dgm:spPr>
        <a:ln>
          <a:noFill/>
        </a:ln>
        <a:effectLst/>
        <a:scene3d>
          <a:camera prst="orthographicFront">
            <a:rot lat="0" lon="0" rev="0"/>
          </a:camera>
          <a:lightRig rig="chilly" dir="t">
            <a:rot lat="0" lon="0" rev="18480000"/>
          </a:lightRig>
        </a:scene3d>
        <a:sp3d prstMaterial="clear">
          <a:bevelT h="63500"/>
        </a:sp3d>
      </dgm:spPr>
      <dgm:t>
        <a:bodyPr/>
        <a:lstStyle/>
        <a:p>
          <a:r>
            <a:rPr lang="en-US" dirty="0"/>
            <a:t>7. Fraud </a:t>
          </a:r>
        </a:p>
      </dgm:t>
    </dgm:pt>
    <dgm:pt modelId="{B76F01F1-130A-4370-BB8B-BA24FB517FA5}" type="parTrans" cxnId="{B6E04032-E701-4232-BDF2-87348AEC9832}">
      <dgm:prSet/>
      <dgm:spPr/>
      <dgm:t>
        <a:bodyPr/>
        <a:lstStyle/>
        <a:p>
          <a:endParaRPr lang="en-US"/>
        </a:p>
      </dgm:t>
    </dgm:pt>
    <dgm:pt modelId="{CC7B0123-2DD4-41DC-9011-FC01EB4DF38C}" type="sibTrans" cxnId="{B6E04032-E701-4232-BDF2-87348AEC9832}">
      <dgm:prSet/>
      <dgm:spPr/>
      <dgm:t>
        <a:bodyPr/>
        <a:lstStyle/>
        <a:p>
          <a:endParaRPr lang="en-US"/>
        </a:p>
      </dgm:t>
    </dgm:pt>
    <dgm:pt modelId="{67B7154A-7EE6-4C65-B52B-D6B6FD41D4BD}" type="pres">
      <dgm:prSet presAssocID="{B003B9C9-323D-406F-B087-058BE22FEB0A}" presName="vert0" presStyleCnt="0">
        <dgm:presLayoutVars>
          <dgm:dir/>
          <dgm:animOne val="branch"/>
          <dgm:animLvl val="lvl"/>
        </dgm:presLayoutVars>
      </dgm:prSet>
      <dgm:spPr/>
    </dgm:pt>
    <dgm:pt modelId="{364E568A-2B3B-4EC5-9E93-13F2C947EF86}" type="pres">
      <dgm:prSet presAssocID="{CC02C1BB-A486-4FED-83FD-672E0B50422A}" presName="thickLine" presStyleLbl="alignNode1" presStyleIdx="0" presStyleCnt="7"/>
      <dgm:spPr/>
    </dgm:pt>
    <dgm:pt modelId="{01B0665B-66BB-417B-A56A-D88115F950BD}" type="pres">
      <dgm:prSet presAssocID="{CC02C1BB-A486-4FED-83FD-672E0B50422A}" presName="horz1" presStyleCnt="0"/>
      <dgm:spPr/>
    </dgm:pt>
    <dgm:pt modelId="{3C4DAC0F-C01A-4B5B-ADD7-590B478A7803}" type="pres">
      <dgm:prSet presAssocID="{CC02C1BB-A486-4FED-83FD-672E0B50422A}" presName="tx1" presStyleLbl="revTx" presStyleIdx="0" presStyleCnt="7"/>
      <dgm:spPr/>
    </dgm:pt>
    <dgm:pt modelId="{6412F224-C686-4D53-A249-53C0A59421E1}" type="pres">
      <dgm:prSet presAssocID="{CC02C1BB-A486-4FED-83FD-672E0B50422A}" presName="vert1" presStyleCnt="0"/>
      <dgm:spPr/>
    </dgm:pt>
    <dgm:pt modelId="{CB5CDC13-81D9-4389-BE7B-84EB62F5A0E4}" type="pres">
      <dgm:prSet presAssocID="{A4053A70-72A1-428B-85B7-ED7179C10B4E}" presName="thickLine" presStyleLbl="alignNode1" presStyleIdx="1" presStyleCnt="7"/>
      <dgm:spPr/>
    </dgm:pt>
    <dgm:pt modelId="{6DBB0FD7-1BA3-44F5-91F1-C18A7DF2B651}" type="pres">
      <dgm:prSet presAssocID="{A4053A70-72A1-428B-85B7-ED7179C10B4E}" presName="horz1" presStyleCnt="0"/>
      <dgm:spPr/>
    </dgm:pt>
    <dgm:pt modelId="{DDE2F495-66B0-4D1A-B044-39A59EBA47C2}" type="pres">
      <dgm:prSet presAssocID="{A4053A70-72A1-428B-85B7-ED7179C10B4E}" presName="tx1" presStyleLbl="revTx" presStyleIdx="1" presStyleCnt="7"/>
      <dgm:spPr/>
    </dgm:pt>
    <dgm:pt modelId="{998473A0-2344-4AA5-9DD8-7EC1F00DC2DD}" type="pres">
      <dgm:prSet presAssocID="{A4053A70-72A1-428B-85B7-ED7179C10B4E}" presName="vert1" presStyleCnt="0"/>
      <dgm:spPr/>
    </dgm:pt>
    <dgm:pt modelId="{D011CFD5-AE45-4829-A119-7E2133055CB7}" type="pres">
      <dgm:prSet presAssocID="{BFBDA1F1-E25D-495E-B3D8-4088D0D6F1E7}" presName="thickLine" presStyleLbl="alignNode1" presStyleIdx="2" presStyleCnt="7"/>
      <dgm:spPr/>
    </dgm:pt>
    <dgm:pt modelId="{85963E0D-D3E1-4A96-A6BD-BD060C94A956}" type="pres">
      <dgm:prSet presAssocID="{BFBDA1F1-E25D-495E-B3D8-4088D0D6F1E7}" presName="horz1" presStyleCnt="0"/>
      <dgm:spPr/>
    </dgm:pt>
    <dgm:pt modelId="{447DD459-50BC-4684-A268-65D3479BBEC5}" type="pres">
      <dgm:prSet presAssocID="{BFBDA1F1-E25D-495E-B3D8-4088D0D6F1E7}" presName="tx1" presStyleLbl="revTx" presStyleIdx="2" presStyleCnt="7"/>
      <dgm:spPr/>
    </dgm:pt>
    <dgm:pt modelId="{F7223946-030F-4502-927E-154C464092A7}" type="pres">
      <dgm:prSet presAssocID="{BFBDA1F1-E25D-495E-B3D8-4088D0D6F1E7}" presName="vert1" presStyleCnt="0"/>
      <dgm:spPr/>
    </dgm:pt>
    <dgm:pt modelId="{49139D5E-F038-45B8-9BBF-2772C6F6DBF6}" type="pres">
      <dgm:prSet presAssocID="{F63F4C0A-AAAA-4355-9740-C2DB004065CB}" presName="thickLine" presStyleLbl="alignNode1" presStyleIdx="3" presStyleCnt="7"/>
      <dgm:spPr/>
    </dgm:pt>
    <dgm:pt modelId="{B5D673B6-9290-461C-8760-C263677E287F}" type="pres">
      <dgm:prSet presAssocID="{F63F4C0A-AAAA-4355-9740-C2DB004065CB}" presName="horz1" presStyleCnt="0"/>
      <dgm:spPr/>
    </dgm:pt>
    <dgm:pt modelId="{0502CECE-1504-4753-BEBA-89B75ABC09E7}" type="pres">
      <dgm:prSet presAssocID="{F63F4C0A-AAAA-4355-9740-C2DB004065CB}" presName="tx1" presStyleLbl="revTx" presStyleIdx="3" presStyleCnt="7"/>
      <dgm:spPr/>
    </dgm:pt>
    <dgm:pt modelId="{35D4C30A-EA0E-414D-8876-66B5EF4E734A}" type="pres">
      <dgm:prSet presAssocID="{F63F4C0A-AAAA-4355-9740-C2DB004065CB}" presName="vert1" presStyleCnt="0"/>
      <dgm:spPr/>
    </dgm:pt>
    <dgm:pt modelId="{323D0B93-F122-47C1-B2D6-9B11F14B66F1}" type="pres">
      <dgm:prSet presAssocID="{C5650906-D295-4C69-BC40-3FB6E495D95D}" presName="thickLine" presStyleLbl="alignNode1" presStyleIdx="4" presStyleCnt="7"/>
      <dgm:spPr/>
    </dgm:pt>
    <dgm:pt modelId="{E86CBA53-C44D-4171-985C-0B6C7F580136}" type="pres">
      <dgm:prSet presAssocID="{C5650906-D295-4C69-BC40-3FB6E495D95D}" presName="horz1" presStyleCnt="0"/>
      <dgm:spPr/>
    </dgm:pt>
    <dgm:pt modelId="{E2E3DCFE-AE4A-4A3F-A724-1787DB9FCF99}" type="pres">
      <dgm:prSet presAssocID="{C5650906-D295-4C69-BC40-3FB6E495D95D}" presName="tx1" presStyleLbl="revTx" presStyleIdx="4" presStyleCnt="7"/>
      <dgm:spPr/>
    </dgm:pt>
    <dgm:pt modelId="{F8B63B6D-48F1-4953-A31A-0072033DDFA6}" type="pres">
      <dgm:prSet presAssocID="{C5650906-D295-4C69-BC40-3FB6E495D95D}" presName="vert1" presStyleCnt="0"/>
      <dgm:spPr/>
    </dgm:pt>
    <dgm:pt modelId="{6E380927-96D7-44D7-A0E7-FAA3916C4E39}" type="pres">
      <dgm:prSet presAssocID="{4A4A205F-DD48-40A7-AF71-3770246C9D9D}" presName="thickLine" presStyleLbl="alignNode1" presStyleIdx="5" presStyleCnt="7"/>
      <dgm:spPr/>
    </dgm:pt>
    <dgm:pt modelId="{6D3F52C4-C80B-44A2-9006-F3E1A0866BCE}" type="pres">
      <dgm:prSet presAssocID="{4A4A205F-DD48-40A7-AF71-3770246C9D9D}" presName="horz1" presStyleCnt="0"/>
      <dgm:spPr/>
    </dgm:pt>
    <dgm:pt modelId="{6AEB5A35-5E7A-4047-80EF-0697E13B1501}" type="pres">
      <dgm:prSet presAssocID="{4A4A205F-DD48-40A7-AF71-3770246C9D9D}" presName="tx1" presStyleLbl="revTx" presStyleIdx="5" presStyleCnt="7"/>
      <dgm:spPr/>
    </dgm:pt>
    <dgm:pt modelId="{3A992F0D-82F1-4E26-97F2-C0CBC535F4EC}" type="pres">
      <dgm:prSet presAssocID="{4A4A205F-DD48-40A7-AF71-3770246C9D9D}" presName="vert1" presStyleCnt="0"/>
      <dgm:spPr/>
    </dgm:pt>
    <dgm:pt modelId="{55EA806A-300A-4732-AE6F-E7941580941F}" type="pres">
      <dgm:prSet presAssocID="{7179120B-51D8-4CE4-84F1-9E12F87B5441}" presName="thickLine" presStyleLbl="alignNode1" presStyleIdx="6" presStyleCnt="7"/>
      <dgm:spPr/>
    </dgm:pt>
    <dgm:pt modelId="{998217C6-CE2E-47BE-BA0E-659B699DEC37}" type="pres">
      <dgm:prSet presAssocID="{7179120B-51D8-4CE4-84F1-9E12F87B5441}" presName="horz1" presStyleCnt="0"/>
      <dgm:spPr/>
    </dgm:pt>
    <dgm:pt modelId="{FD95D276-A2F9-4814-A939-504BB6886EB1}" type="pres">
      <dgm:prSet presAssocID="{7179120B-51D8-4CE4-84F1-9E12F87B5441}" presName="tx1" presStyleLbl="revTx" presStyleIdx="6" presStyleCnt="7"/>
      <dgm:spPr/>
    </dgm:pt>
    <dgm:pt modelId="{4B14E746-C364-4B40-8A7E-243216734D18}" type="pres">
      <dgm:prSet presAssocID="{7179120B-51D8-4CE4-84F1-9E12F87B5441}" presName="vert1" presStyleCnt="0"/>
      <dgm:spPr/>
    </dgm:pt>
  </dgm:ptLst>
  <dgm:cxnLst>
    <dgm:cxn modelId="{EA40C00C-3C73-407D-8DA3-8D8C01934318}" type="presOf" srcId="{BFBDA1F1-E25D-495E-B3D8-4088D0D6F1E7}" destId="{447DD459-50BC-4684-A268-65D3479BBEC5}" srcOrd="0" destOrd="0" presId="urn:microsoft.com/office/officeart/2008/layout/LinedList"/>
    <dgm:cxn modelId="{5BA00E10-DB6F-44B1-9DDA-263316081479}" type="presOf" srcId="{CC02C1BB-A486-4FED-83FD-672E0B50422A}" destId="{3C4DAC0F-C01A-4B5B-ADD7-590B478A7803}" srcOrd="0" destOrd="0" presId="urn:microsoft.com/office/officeart/2008/layout/LinedList"/>
    <dgm:cxn modelId="{A3AD291C-607E-4A43-AE26-30ACC7B4778C}" type="presOf" srcId="{C5650906-D295-4C69-BC40-3FB6E495D95D}" destId="{E2E3DCFE-AE4A-4A3F-A724-1787DB9FCF99}" srcOrd="0" destOrd="0" presId="urn:microsoft.com/office/officeart/2008/layout/LinedList"/>
    <dgm:cxn modelId="{372E7A22-C603-43CE-943E-66C29FC782E5}" type="presOf" srcId="{A4053A70-72A1-428B-85B7-ED7179C10B4E}" destId="{DDE2F495-66B0-4D1A-B044-39A59EBA47C2}" srcOrd="0" destOrd="0" presId="urn:microsoft.com/office/officeart/2008/layout/LinedList"/>
    <dgm:cxn modelId="{8D0EA02B-FD65-4717-848F-76E5E2B845D8}" srcId="{B003B9C9-323D-406F-B087-058BE22FEB0A}" destId="{CC02C1BB-A486-4FED-83FD-672E0B50422A}" srcOrd="0" destOrd="0" parTransId="{6185AB4C-2B6E-4EBB-AEBA-627E38B571BF}" sibTransId="{F4458A87-84E9-4E90-B0F8-A6A06321A21D}"/>
    <dgm:cxn modelId="{5552A931-208E-499E-86DD-818CECEE7344}" type="presOf" srcId="{7179120B-51D8-4CE4-84F1-9E12F87B5441}" destId="{FD95D276-A2F9-4814-A939-504BB6886EB1}" srcOrd="0" destOrd="0" presId="urn:microsoft.com/office/officeart/2008/layout/LinedList"/>
    <dgm:cxn modelId="{B6E04032-E701-4232-BDF2-87348AEC9832}" srcId="{B003B9C9-323D-406F-B087-058BE22FEB0A}" destId="{7179120B-51D8-4CE4-84F1-9E12F87B5441}" srcOrd="6" destOrd="0" parTransId="{B76F01F1-130A-4370-BB8B-BA24FB517FA5}" sibTransId="{CC7B0123-2DD4-41DC-9011-FC01EB4DF38C}"/>
    <dgm:cxn modelId="{CE64C134-D1CE-4872-A7C2-E04FF21A1A2A}" srcId="{B003B9C9-323D-406F-B087-058BE22FEB0A}" destId="{A4053A70-72A1-428B-85B7-ED7179C10B4E}" srcOrd="1" destOrd="0" parTransId="{7BE1A1E2-E5F5-4268-8A8A-E8329FF77945}" sibTransId="{9B00C9F5-B1F9-4FA4-90EE-C855E9587525}"/>
    <dgm:cxn modelId="{72FE333A-3C83-4711-9B54-2950C67A7A44}" type="presOf" srcId="{4A4A205F-DD48-40A7-AF71-3770246C9D9D}" destId="{6AEB5A35-5E7A-4047-80EF-0697E13B1501}" srcOrd="0" destOrd="0" presId="urn:microsoft.com/office/officeart/2008/layout/LinedList"/>
    <dgm:cxn modelId="{4FADD160-92DC-411A-8002-99299E4B0A76}" type="presOf" srcId="{B003B9C9-323D-406F-B087-058BE22FEB0A}" destId="{67B7154A-7EE6-4C65-B52B-D6B6FD41D4BD}" srcOrd="0" destOrd="0" presId="urn:microsoft.com/office/officeart/2008/layout/LinedList"/>
    <dgm:cxn modelId="{28312743-4E5E-4AC2-B661-295345E1521D}" srcId="{B003B9C9-323D-406F-B087-058BE22FEB0A}" destId="{4A4A205F-DD48-40A7-AF71-3770246C9D9D}" srcOrd="5" destOrd="0" parTransId="{4722642F-7AD7-421F-9957-257CE18AE0AA}" sibTransId="{9BFB5996-81D0-40F0-811C-0A5ED5481538}"/>
    <dgm:cxn modelId="{97100D87-110E-4257-B2F9-E0646B234FB6}" type="presOf" srcId="{F63F4C0A-AAAA-4355-9740-C2DB004065CB}" destId="{0502CECE-1504-4753-BEBA-89B75ABC09E7}" srcOrd="0" destOrd="0" presId="urn:microsoft.com/office/officeart/2008/layout/LinedList"/>
    <dgm:cxn modelId="{DF9DE2B0-83C5-46FE-9261-FCB7783B1B09}" srcId="{B003B9C9-323D-406F-B087-058BE22FEB0A}" destId="{F63F4C0A-AAAA-4355-9740-C2DB004065CB}" srcOrd="3" destOrd="0" parTransId="{22E5B7E5-BCBA-4AAF-879A-79070312D3F0}" sibTransId="{57090AA1-B750-46B2-AB3E-0B91D9BA10ED}"/>
    <dgm:cxn modelId="{47717BD0-BEA4-45C8-A8B7-66D7D215FFE7}" srcId="{B003B9C9-323D-406F-B087-058BE22FEB0A}" destId="{C5650906-D295-4C69-BC40-3FB6E495D95D}" srcOrd="4" destOrd="0" parTransId="{61DC78F5-CE14-400F-B589-E6C88C41075E}" sibTransId="{4BC0304C-6496-40DF-A9DC-B7114D527203}"/>
    <dgm:cxn modelId="{15A900FD-7EED-4304-95AD-24C0729FF3EB}" srcId="{B003B9C9-323D-406F-B087-058BE22FEB0A}" destId="{BFBDA1F1-E25D-495E-B3D8-4088D0D6F1E7}" srcOrd="2" destOrd="0" parTransId="{43917AD7-F8D7-4163-A90C-623209868F5D}" sibTransId="{345B98E3-8230-4720-AE78-1C5ED4B3ABF8}"/>
    <dgm:cxn modelId="{2CA5ED72-65B1-4A8E-9478-65F5A8A4CAA2}" type="presParOf" srcId="{67B7154A-7EE6-4C65-B52B-D6B6FD41D4BD}" destId="{364E568A-2B3B-4EC5-9E93-13F2C947EF86}" srcOrd="0" destOrd="0" presId="urn:microsoft.com/office/officeart/2008/layout/LinedList"/>
    <dgm:cxn modelId="{EDD58583-1E19-40F3-AC62-E1627F22ADB5}" type="presParOf" srcId="{67B7154A-7EE6-4C65-B52B-D6B6FD41D4BD}" destId="{01B0665B-66BB-417B-A56A-D88115F950BD}" srcOrd="1" destOrd="0" presId="urn:microsoft.com/office/officeart/2008/layout/LinedList"/>
    <dgm:cxn modelId="{8E3C528D-C509-43EF-925A-16B5BB9C2380}" type="presParOf" srcId="{01B0665B-66BB-417B-A56A-D88115F950BD}" destId="{3C4DAC0F-C01A-4B5B-ADD7-590B478A7803}" srcOrd="0" destOrd="0" presId="urn:microsoft.com/office/officeart/2008/layout/LinedList"/>
    <dgm:cxn modelId="{2325D743-4BAE-4E13-B2EE-232DC0F1ACAA}" type="presParOf" srcId="{01B0665B-66BB-417B-A56A-D88115F950BD}" destId="{6412F224-C686-4D53-A249-53C0A59421E1}" srcOrd="1" destOrd="0" presId="urn:microsoft.com/office/officeart/2008/layout/LinedList"/>
    <dgm:cxn modelId="{C1C4316F-B4D7-42CE-94C4-7B49F9B7B807}" type="presParOf" srcId="{67B7154A-7EE6-4C65-B52B-D6B6FD41D4BD}" destId="{CB5CDC13-81D9-4389-BE7B-84EB62F5A0E4}" srcOrd="2" destOrd="0" presId="urn:microsoft.com/office/officeart/2008/layout/LinedList"/>
    <dgm:cxn modelId="{3E44AC28-877B-4B3B-B3E3-D68C6EEA4418}" type="presParOf" srcId="{67B7154A-7EE6-4C65-B52B-D6B6FD41D4BD}" destId="{6DBB0FD7-1BA3-44F5-91F1-C18A7DF2B651}" srcOrd="3" destOrd="0" presId="urn:microsoft.com/office/officeart/2008/layout/LinedList"/>
    <dgm:cxn modelId="{9849FBBA-B9B6-4250-A761-E9005F142DC4}" type="presParOf" srcId="{6DBB0FD7-1BA3-44F5-91F1-C18A7DF2B651}" destId="{DDE2F495-66B0-4D1A-B044-39A59EBA47C2}" srcOrd="0" destOrd="0" presId="urn:microsoft.com/office/officeart/2008/layout/LinedList"/>
    <dgm:cxn modelId="{54F3E0B1-67B2-43B9-A1F3-9CF89F01AAD5}" type="presParOf" srcId="{6DBB0FD7-1BA3-44F5-91F1-C18A7DF2B651}" destId="{998473A0-2344-4AA5-9DD8-7EC1F00DC2DD}" srcOrd="1" destOrd="0" presId="urn:microsoft.com/office/officeart/2008/layout/LinedList"/>
    <dgm:cxn modelId="{DFB80290-A079-474B-A394-B4C0EFDF1954}" type="presParOf" srcId="{67B7154A-7EE6-4C65-B52B-D6B6FD41D4BD}" destId="{D011CFD5-AE45-4829-A119-7E2133055CB7}" srcOrd="4" destOrd="0" presId="urn:microsoft.com/office/officeart/2008/layout/LinedList"/>
    <dgm:cxn modelId="{0C4D647A-2EE3-4250-9444-879795316157}" type="presParOf" srcId="{67B7154A-7EE6-4C65-B52B-D6B6FD41D4BD}" destId="{85963E0D-D3E1-4A96-A6BD-BD060C94A956}" srcOrd="5" destOrd="0" presId="urn:microsoft.com/office/officeart/2008/layout/LinedList"/>
    <dgm:cxn modelId="{6E39ED0C-B446-46B3-953B-B760BE374570}" type="presParOf" srcId="{85963E0D-D3E1-4A96-A6BD-BD060C94A956}" destId="{447DD459-50BC-4684-A268-65D3479BBEC5}" srcOrd="0" destOrd="0" presId="urn:microsoft.com/office/officeart/2008/layout/LinedList"/>
    <dgm:cxn modelId="{9D0CF078-4058-4FD2-84DA-87A6E10CDAD0}" type="presParOf" srcId="{85963E0D-D3E1-4A96-A6BD-BD060C94A956}" destId="{F7223946-030F-4502-927E-154C464092A7}" srcOrd="1" destOrd="0" presId="urn:microsoft.com/office/officeart/2008/layout/LinedList"/>
    <dgm:cxn modelId="{6450A0FF-CCD7-4850-B3AA-5A82F0E5E34F}" type="presParOf" srcId="{67B7154A-7EE6-4C65-B52B-D6B6FD41D4BD}" destId="{49139D5E-F038-45B8-9BBF-2772C6F6DBF6}" srcOrd="6" destOrd="0" presId="urn:microsoft.com/office/officeart/2008/layout/LinedList"/>
    <dgm:cxn modelId="{812C4C5A-25FC-43F3-B0B4-BEE19FE5A5C7}" type="presParOf" srcId="{67B7154A-7EE6-4C65-B52B-D6B6FD41D4BD}" destId="{B5D673B6-9290-461C-8760-C263677E287F}" srcOrd="7" destOrd="0" presId="urn:microsoft.com/office/officeart/2008/layout/LinedList"/>
    <dgm:cxn modelId="{CE627350-9E3C-4690-8DC5-3A8D03C96AB4}" type="presParOf" srcId="{B5D673B6-9290-461C-8760-C263677E287F}" destId="{0502CECE-1504-4753-BEBA-89B75ABC09E7}" srcOrd="0" destOrd="0" presId="urn:microsoft.com/office/officeart/2008/layout/LinedList"/>
    <dgm:cxn modelId="{BD1DA836-CECF-4B47-B568-696858EC0DBB}" type="presParOf" srcId="{B5D673B6-9290-461C-8760-C263677E287F}" destId="{35D4C30A-EA0E-414D-8876-66B5EF4E734A}" srcOrd="1" destOrd="0" presId="urn:microsoft.com/office/officeart/2008/layout/LinedList"/>
    <dgm:cxn modelId="{F473D720-490F-433D-8EFD-4B27B8B02DE0}" type="presParOf" srcId="{67B7154A-7EE6-4C65-B52B-D6B6FD41D4BD}" destId="{323D0B93-F122-47C1-B2D6-9B11F14B66F1}" srcOrd="8" destOrd="0" presId="urn:microsoft.com/office/officeart/2008/layout/LinedList"/>
    <dgm:cxn modelId="{DCDD22A1-2E98-4B4B-B632-4D298456BC12}" type="presParOf" srcId="{67B7154A-7EE6-4C65-B52B-D6B6FD41D4BD}" destId="{E86CBA53-C44D-4171-985C-0B6C7F580136}" srcOrd="9" destOrd="0" presId="urn:microsoft.com/office/officeart/2008/layout/LinedList"/>
    <dgm:cxn modelId="{5008153A-CA14-45C7-A7F5-6D0B632A8EF4}" type="presParOf" srcId="{E86CBA53-C44D-4171-985C-0B6C7F580136}" destId="{E2E3DCFE-AE4A-4A3F-A724-1787DB9FCF99}" srcOrd="0" destOrd="0" presId="urn:microsoft.com/office/officeart/2008/layout/LinedList"/>
    <dgm:cxn modelId="{2465A6AF-2634-4A22-ABAD-B00A22B8D7C4}" type="presParOf" srcId="{E86CBA53-C44D-4171-985C-0B6C7F580136}" destId="{F8B63B6D-48F1-4953-A31A-0072033DDFA6}" srcOrd="1" destOrd="0" presId="urn:microsoft.com/office/officeart/2008/layout/LinedList"/>
    <dgm:cxn modelId="{AE141C98-5D02-4EF8-8BEC-C139C90734D6}" type="presParOf" srcId="{67B7154A-7EE6-4C65-B52B-D6B6FD41D4BD}" destId="{6E380927-96D7-44D7-A0E7-FAA3916C4E39}" srcOrd="10" destOrd="0" presId="urn:microsoft.com/office/officeart/2008/layout/LinedList"/>
    <dgm:cxn modelId="{ABC15231-3812-4EF4-B480-73AD5E84E631}" type="presParOf" srcId="{67B7154A-7EE6-4C65-B52B-D6B6FD41D4BD}" destId="{6D3F52C4-C80B-44A2-9006-F3E1A0866BCE}" srcOrd="11" destOrd="0" presId="urn:microsoft.com/office/officeart/2008/layout/LinedList"/>
    <dgm:cxn modelId="{74B9B102-CDF4-45BE-903A-753D7DEA7557}" type="presParOf" srcId="{6D3F52C4-C80B-44A2-9006-F3E1A0866BCE}" destId="{6AEB5A35-5E7A-4047-80EF-0697E13B1501}" srcOrd="0" destOrd="0" presId="urn:microsoft.com/office/officeart/2008/layout/LinedList"/>
    <dgm:cxn modelId="{3A2EE63B-2FC0-40E6-AD4E-C1E53374EF62}" type="presParOf" srcId="{6D3F52C4-C80B-44A2-9006-F3E1A0866BCE}" destId="{3A992F0D-82F1-4E26-97F2-C0CBC535F4EC}" srcOrd="1" destOrd="0" presId="urn:microsoft.com/office/officeart/2008/layout/LinedList"/>
    <dgm:cxn modelId="{17B0AE91-8331-41E5-86A3-E65DB8437BB5}" type="presParOf" srcId="{67B7154A-7EE6-4C65-B52B-D6B6FD41D4BD}" destId="{55EA806A-300A-4732-AE6F-E7941580941F}" srcOrd="12" destOrd="0" presId="urn:microsoft.com/office/officeart/2008/layout/LinedList"/>
    <dgm:cxn modelId="{8EC61A43-F417-44C2-A797-8957BDA510F6}" type="presParOf" srcId="{67B7154A-7EE6-4C65-B52B-D6B6FD41D4BD}" destId="{998217C6-CE2E-47BE-BA0E-659B699DEC37}" srcOrd="13" destOrd="0" presId="urn:microsoft.com/office/officeart/2008/layout/LinedList"/>
    <dgm:cxn modelId="{DF04F830-9C6D-44B2-978D-610763148235}" type="presParOf" srcId="{998217C6-CE2E-47BE-BA0E-659B699DEC37}" destId="{FD95D276-A2F9-4814-A939-504BB6886EB1}" srcOrd="0" destOrd="0" presId="urn:microsoft.com/office/officeart/2008/layout/LinedList"/>
    <dgm:cxn modelId="{8A3611B8-4279-4943-89E9-72F182901A4B}" type="presParOf" srcId="{998217C6-CE2E-47BE-BA0E-659B699DEC37}" destId="{4B14E746-C364-4B40-8A7E-243216734D1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E568A-2B3B-4EC5-9E93-13F2C947EF86}">
      <dsp:nvSpPr>
        <dsp:cNvPr id="0" name=""/>
        <dsp:cNvSpPr/>
      </dsp:nvSpPr>
      <dsp:spPr>
        <a:xfrm>
          <a:off x="0" y="812"/>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DAC0F-C01A-4B5B-ADD7-590B478A7803}">
      <dsp:nvSpPr>
        <dsp:cNvPr id="0" name=""/>
        <dsp:cNvSpPr/>
      </dsp:nvSpPr>
      <dsp:spPr>
        <a:xfrm>
          <a:off x="0" y="812"/>
          <a:ext cx="7886700" cy="950625"/>
        </a:xfrm>
        <a:prstGeom prst="rect">
          <a:avLst/>
        </a:prstGeom>
        <a:no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kern="1200" dirty="0">
              <a:effectLst/>
            </a:rPr>
            <a:t>1. Regulatory Compliance </a:t>
          </a:r>
        </a:p>
      </dsp:txBody>
      <dsp:txXfrm>
        <a:off x="0" y="812"/>
        <a:ext cx="7886700" cy="950625"/>
      </dsp:txXfrm>
    </dsp:sp>
    <dsp:sp modelId="{CB5CDC13-81D9-4389-BE7B-84EB62F5A0E4}">
      <dsp:nvSpPr>
        <dsp:cNvPr id="0" name=""/>
        <dsp:cNvSpPr/>
      </dsp:nvSpPr>
      <dsp:spPr>
        <a:xfrm>
          <a:off x="0" y="951438"/>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2F495-66B0-4D1A-B044-39A59EBA47C2}">
      <dsp:nvSpPr>
        <dsp:cNvPr id="0" name=""/>
        <dsp:cNvSpPr/>
      </dsp:nvSpPr>
      <dsp:spPr>
        <a:xfrm>
          <a:off x="0" y="951438"/>
          <a:ext cx="7886700" cy="9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2. Risk Management </a:t>
          </a:r>
        </a:p>
      </dsp:txBody>
      <dsp:txXfrm>
        <a:off x="0" y="951438"/>
        <a:ext cx="7886700" cy="950625"/>
      </dsp:txXfrm>
    </dsp:sp>
    <dsp:sp modelId="{D011CFD5-AE45-4829-A119-7E2133055CB7}">
      <dsp:nvSpPr>
        <dsp:cNvPr id="0" name=""/>
        <dsp:cNvSpPr/>
      </dsp:nvSpPr>
      <dsp:spPr>
        <a:xfrm>
          <a:off x="0" y="1902064"/>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DD459-50BC-4684-A268-65D3479BBEC5}">
      <dsp:nvSpPr>
        <dsp:cNvPr id="0" name=""/>
        <dsp:cNvSpPr/>
      </dsp:nvSpPr>
      <dsp:spPr>
        <a:xfrm>
          <a:off x="0" y="1902064"/>
          <a:ext cx="7886700" cy="950625"/>
        </a:xfrm>
        <a:prstGeom prst="rect">
          <a:avLst/>
        </a:prstGeom>
        <a:no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3. Monitoring</a:t>
          </a:r>
          <a:r>
            <a:rPr lang="en-US" sz="4500" kern="1200" baseline="0" dirty="0"/>
            <a:t> and Evaluation </a:t>
          </a:r>
          <a:endParaRPr lang="en-US" sz="4500" kern="1200" dirty="0"/>
        </a:p>
      </dsp:txBody>
      <dsp:txXfrm>
        <a:off x="0" y="1902064"/>
        <a:ext cx="7886700" cy="950625"/>
      </dsp:txXfrm>
    </dsp:sp>
    <dsp:sp modelId="{49139D5E-F038-45B8-9BBF-2772C6F6DBF6}">
      <dsp:nvSpPr>
        <dsp:cNvPr id="0" name=""/>
        <dsp:cNvSpPr/>
      </dsp:nvSpPr>
      <dsp:spPr>
        <a:xfrm>
          <a:off x="0" y="2852690"/>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2CECE-1504-4753-BEBA-89B75ABC09E7}">
      <dsp:nvSpPr>
        <dsp:cNvPr id="0" name=""/>
        <dsp:cNvSpPr/>
      </dsp:nvSpPr>
      <dsp:spPr>
        <a:xfrm>
          <a:off x="0" y="2852690"/>
          <a:ext cx="7886700" cy="9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4. Implementation Strategy </a:t>
          </a:r>
        </a:p>
      </dsp:txBody>
      <dsp:txXfrm>
        <a:off x="0" y="2852690"/>
        <a:ext cx="7886700" cy="950625"/>
      </dsp:txXfrm>
    </dsp:sp>
    <dsp:sp modelId="{323D0B93-F122-47C1-B2D6-9B11F14B66F1}">
      <dsp:nvSpPr>
        <dsp:cNvPr id="0" name=""/>
        <dsp:cNvSpPr/>
      </dsp:nvSpPr>
      <dsp:spPr>
        <a:xfrm>
          <a:off x="0" y="3803316"/>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3DCFE-AE4A-4A3F-A724-1787DB9FCF99}">
      <dsp:nvSpPr>
        <dsp:cNvPr id="0" name=""/>
        <dsp:cNvSpPr/>
      </dsp:nvSpPr>
      <dsp:spPr>
        <a:xfrm>
          <a:off x="0" y="3803316"/>
          <a:ext cx="7886700" cy="950625"/>
        </a:xfrm>
        <a:prstGeom prst="rect">
          <a:avLst/>
        </a:prstGeom>
        <a:no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5. Risk Register</a:t>
          </a:r>
        </a:p>
      </dsp:txBody>
      <dsp:txXfrm>
        <a:off x="0" y="3803316"/>
        <a:ext cx="7886700" cy="950625"/>
      </dsp:txXfrm>
    </dsp:sp>
    <dsp:sp modelId="{6E380927-96D7-44D7-A0E7-FAA3916C4E39}">
      <dsp:nvSpPr>
        <dsp:cNvPr id="0" name=""/>
        <dsp:cNvSpPr/>
      </dsp:nvSpPr>
      <dsp:spPr>
        <a:xfrm>
          <a:off x="0" y="4753942"/>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B5A35-5E7A-4047-80EF-0697E13B1501}">
      <dsp:nvSpPr>
        <dsp:cNvPr id="0" name=""/>
        <dsp:cNvSpPr/>
      </dsp:nvSpPr>
      <dsp:spPr>
        <a:xfrm>
          <a:off x="0" y="4753942"/>
          <a:ext cx="7886700" cy="9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6. Auditor-General’s findings </a:t>
          </a:r>
        </a:p>
      </dsp:txBody>
      <dsp:txXfrm>
        <a:off x="0" y="4753942"/>
        <a:ext cx="7886700" cy="950625"/>
      </dsp:txXfrm>
    </dsp:sp>
    <dsp:sp modelId="{55EA806A-300A-4732-AE6F-E7941580941F}">
      <dsp:nvSpPr>
        <dsp:cNvPr id="0" name=""/>
        <dsp:cNvSpPr/>
      </dsp:nvSpPr>
      <dsp:spPr>
        <a:xfrm>
          <a:off x="0" y="5704568"/>
          <a:ext cx="78867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5D276-A2F9-4814-A939-504BB6886EB1}">
      <dsp:nvSpPr>
        <dsp:cNvPr id="0" name=""/>
        <dsp:cNvSpPr/>
      </dsp:nvSpPr>
      <dsp:spPr>
        <a:xfrm>
          <a:off x="0" y="5704568"/>
          <a:ext cx="7886700" cy="950625"/>
        </a:xfrm>
        <a:prstGeom prst="rect">
          <a:avLst/>
        </a:prstGeom>
        <a:no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7. Fraud </a:t>
          </a:r>
        </a:p>
      </dsp:txBody>
      <dsp:txXfrm>
        <a:off x="0" y="5704568"/>
        <a:ext cx="7886700" cy="950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C45F288C-16B0-40A2-BEF0-AA3D5B96FB66}" type="datetimeFigureOut">
              <a:rPr lang="en-US" smtClean="0"/>
              <a:t>2/11/2024</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E600963-A9AF-4992-BF55-EB147132F8C2}" type="slidenum">
              <a:rPr lang="en-US" smtClean="0"/>
              <a:t>‹#›</a:t>
            </a:fld>
            <a:endParaRPr lang="en-US"/>
          </a:p>
        </p:txBody>
      </p:sp>
    </p:spTree>
    <p:extLst>
      <p:ext uri="{BB962C8B-B14F-4D97-AF65-F5344CB8AC3E}">
        <p14:creationId xmlns:p14="http://schemas.microsoft.com/office/powerpoint/2010/main" val="244315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00963-A9AF-4992-BF55-EB147132F8C2}" type="slidenum">
              <a:rPr lang="en-US" smtClean="0"/>
              <a:t>2</a:t>
            </a:fld>
            <a:endParaRPr lang="en-US"/>
          </a:p>
        </p:txBody>
      </p:sp>
    </p:spTree>
    <p:extLst>
      <p:ext uri="{BB962C8B-B14F-4D97-AF65-F5344CB8AC3E}">
        <p14:creationId xmlns:p14="http://schemas.microsoft.com/office/powerpoint/2010/main" val="392122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E600963-A9AF-4992-BF55-EB147132F8C2}" type="slidenum">
              <a:rPr lang="en-US" smtClean="0"/>
              <a:t>3</a:t>
            </a:fld>
            <a:endParaRPr lang="en-US"/>
          </a:p>
        </p:txBody>
      </p:sp>
    </p:spTree>
    <p:extLst>
      <p:ext uri="{BB962C8B-B14F-4D97-AF65-F5344CB8AC3E}">
        <p14:creationId xmlns:p14="http://schemas.microsoft.com/office/powerpoint/2010/main" val="305794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61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537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66191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179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435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153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090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20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93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02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71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24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528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029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142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888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2/11/2024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937648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mailto:SamkeloS@fpmseta.org.za"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ZwelakheM@fpmseta.org.z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4"/>
          <p:cNvSpPr/>
          <p:nvPr/>
        </p:nvSpPr>
        <p:spPr>
          <a:xfrm>
            <a:off x="1638782" y="1217945"/>
            <a:ext cx="3469898" cy="1779734"/>
          </a:xfrm>
          <a:custGeom>
            <a:avLst/>
            <a:gdLst/>
            <a:ahLst/>
            <a:cxnLst/>
            <a:rect l="l" t="t" r="r" b="b"/>
            <a:pathLst>
              <a:path w="4699386" h="1954715">
                <a:moveTo>
                  <a:pt x="0" y="0"/>
                </a:moveTo>
                <a:lnTo>
                  <a:pt x="4699386" y="0"/>
                </a:lnTo>
                <a:lnTo>
                  <a:pt x="4699386" y="1954715"/>
                </a:lnTo>
                <a:lnTo>
                  <a:pt x="0" y="1954715"/>
                </a:lnTo>
                <a:lnTo>
                  <a:pt x="0" y="0"/>
                </a:lnTo>
                <a:close/>
              </a:path>
            </a:pathLst>
          </a:custGeom>
          <a:blipFill>
            <a:blip r:embed="rId2"/>
            <a:stretch>
              <a:fillRect b="-594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06494" y="3867618"/>
            <a:ext cx="7194506" cy="4300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nchor="t">
            <a:spAutoFit/>
          </a:bodyPr>
          <a:lstStyle/>
          <a:p>
            <a:pPr marL="0" marR="0" lvl="0" indent="0" algn="ctr" defTabSz="758952" rtl="0" eaLnBrk="1" fontAlgn="auto" latinLnBrk="0" hangingPunct="1">
              <a:lnSpc>
                <a:spcPts val="6438"/>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M</a:t>
            </a:r>
            <a:r>
              <a:rPr lang="en-US" sz="3200" b="1" dirty="0">
                <a:solidFill>
                  <a:srgbClr val="1F497D">
                    <a:lumMod val="75000"/>
                  </a:srgbClr>
                </a:solidFill>
                <a:effectLst>
                  <a:outerShdw blurRad="38100" dist="38100" dir="2700000" algn="tl">
                    <a:srgbClr val="000000">
                      <a:alpha val="43137"/>
                    </a:srgbClr>
                  </a:outerShdw>
                </a:effectLst>
                <a:latin typeface="Franklin Gothic Book" panose="020B0503020102020204" pitchFamily="34" charset="0"/>
              </a:rPr>
              <a:t>G</a:t>
            </a:r>
            <a:r>
              <a:rPr kumimoji="0" lang="en-US" sz="32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 &amp; DG STAKEHOLDER WORKSHOP</a:t>
            </a:r>
          </a:p>
          <a:p>
            <a:pPr marL="0" marR="0" lvl="0" indent="0" algn="ctr" defTabSz="758952" rtl="0" eaLnBrk="1" fontAlgn="auto" latinLnBrk="0" hangingPunct="1">
              <a:lnSpc>
                <a:spcPts val="6438"/>
              </a:lnSpc>
              <a:spcBef>
                <a:spcPts val="0"/>
              </a:spcBef>
              <a:spcAft>
                <a:spcPts val="600"/>
              </a:spcAft>
              <a:buClrTx/>
              <a:buSzTx/>
              <a:buFontTx/>
              <a:buNone/>
              <a:tabLst/>
              <a:defRPr/>
            </a:pPr>
            <a:r>
              <a:rPr kumimoji="0" lang="en-US" sz="48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2024 </a:t>
            </a:r>
            <a:endParaRPr kumimoji="0" lang="en-US" sz="24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mn-cs"/>
            </a:endParaRPr>
          </a:p>
          <a:p>
            <a:pPr algn="ctr" defTabSz="758952">
              <a:lnSpc>
                <a:spcPts val="6438"/>
              </a:lnSpc>
              <a:spcAft>
                <a:spcPts val="600"/>
              </a:spcAft>
              <a:defRPr/>
            </a:pPr>
            <a:r>
              <a:rPr kumimoji="0" lang="en-US" sz="3200" b="1" i="0" u="none" strike="noStrike" kern="1200" cap="none" spc="0" normalizeH="0" baseline="0" noProof="0" dirty="0">
                <a:ln>
                  <a:noFill/>
                </a:ln>
                <a:solidFill>
                  <a:srgbClr val="4F747F"/>
                </a:solidFill>
                <a:effectLst>
                  <a:outerShdw blurRad="38100" dist="38100" dir="2700000" algn="tl">
                    <a:srgbClr val="000000">
                      <a:alpha val="43137"/>
                    </a:srgbClr>
                  </a:outerShdw>
                </a:effectLst>
                <a:uLnTx/>
                <a:uFillTx/>
                <a:latin typeface="+mj-lt"/>
                <a:ea typeface="+mn-ea"/>
                <a:cs typeface="+mn-cs"/>
              </a:rPr>
              <a:t>GRCL </a:t>
            </a:r>
            <a:r>
              <a:rPr lang="en-US" sz="3200" b="1" dirty="0">
                <a:solidFill>
                  <a:srgbClr val="4F747F"/>
                </a:solidFill>
                <a:effectLst>
                  <a:outerShdw blurRad="38100" dist="38100" dir="2700000" algn="tl">
                    <a:srgbClr val="000000">
                      <a:alpha val="43137"/>
                    </a:srgbClr>
                  </a:outerShdw>
                </a:effectLst>
                <a:latin typeface="+mj-lt"/>
              </a:rPr>
              <a:t>&amp;</a:t>
            </a:r>
            <a:r>
              <a:rPr lang="en-US" sz="3200" b="1" noProof="0" dirty="0">
                <a:solidFill>
                  <a:srgbClr val="4F747F"/>
                </a:solidFill>
                <a:effectLst>
                  <a:outerShdw blurRad="38100" dist="38100" dir="2700000" algn="tl">
                    <a:srgbClr val="000000">
                      <a:alpha val="43137"/>
                    </a:srgbClr>
                  </a:outerShdw>
                </a:effectLst>
                <a:latin typeface="+mj-lt"/>
              </a:rPr>
              <a:t> </a:t>
            </a:r>
            <a:r>
              <a:rPr kumimoji="0" lang="en-US" sz="3200" b="1" i="0" u="none" strike="noStrike" kern="1200" cap="none" spc="0" normalizeH="0" baseline="0" noProof="0" dirty="0">
                <a:ln>
                  <a:noFill/>
                </a:ln>
                <a:solidFill>
                  <a:srgbClr val="4F747F"/>
                </a:solidFill>
                <a:effectLst>
                  <a:outerShdw blurRad="38100" dist="38100" dir="2700000" algn="tl">
                    <a:srgbClr val="000000">
                      <a:alpha val="43137"/>
                    </a:srgbClr>
                  </a:outerShdw>
                </a:effectLst>
                <a:uLnTx/>
                <a:uFillTx/>
                <a:latin typeface="+mj-lt"/>
                <a:ea typeface="+mn-ea"/>
                <a:cs typeface="+mn-cs"/>
              </a:rPr>
              <a:t>M&amp;E</a:t>
            </a:r>
          </a:p>
          <a:p>
            <a:pPr algn="ctr" defTabSz="758952">
              <a:lnSpc>
                <a:spcPts val="6438"/>
              </a:lnSpc>
              <a:spcAft>
                <a:spcPts val="600"/>
              </a:spcAft>
              <a:defRPr/>
            </a:pPr>
            <a:r>
              <a:rPr lang="en-US" sz="3200" dirty="0">
                <a:solidFill>
                  <a:srgbClr val="4F747F"/>
                </a:solidFill>
                <a:latin typeface="+mj-lt"/>
              </a:rPr>
              <a:t>Adv. Samkelo Sibiya </a:t>
            </a:r>
          </a:p>
          <a:p>
            <a:pPr algn="ctr" defTabSz="758952">
              <a:lnSpc>
                <a:spcPts val="6438"/>
              </a:lnSpc>
              <a:spcAft>
                <a:spcPts val="600"/>
              </a:spcAft>
              <a:defRPr/>
            </a:pPr>
            <a:r>
              <a:rPr lang="en-US" sz="3200" dirty="0">
                <a:solidFill>
                  <a:srgbClr val="4F747F"/>
                </a:solidFill>
                <a:latin typeface="+mj-lt"/>
              </a:rPr>
              <a:t> GRCL: Legal Manager</a:t>
            </a:r>
            <a:endParaRPr lang="en-US" sz="800" dirty="0">
              <a:solidFill>
                <a:srgbClr val="4F747F"/>
              </a:solidFill>
              <a:latin typeface="+mj-lt"/>
            </a:endParaRPr>
          </a:p>
        </p:txBody>
      </p:sp>
      <p:pic>
        <p:nvPicPr>
          <p:cNvPr id="3" name="Picture 2" descr="A book shelf with books on it&#10;&#10;Description automatically generated">
            <a:extLst>
              <a:ext uri="{FF2B5EF4-FFF2-40B4-BE49-F238E27FC236}">
                <a16:creationId xmlns:a16="http://schemas.microsoft.com/office/drawing/2014/main" id="{A79A8A47-C9FE-94E2-FF93-F03EB1875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409700"/>
            <a:ext cx="9077632" cy="739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92C1C-416B-3905-64C2-92E537B8674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CB47BC5-DE40-C166-79B5-93822A01A7C4}"/>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D7E07367-1B4D-BDA5-0FF9-12723AEF581B}"/>
              </a:ext>
            </a:extLst>
          </p:cNvPr>
          <p:cNvGrpSpPr/>
          <p:nvPr/>
        </p:nvGrpSpPr>
        <p:grpSpPr>
          <a:xfrm>
            <a:off x="-381000"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CAB3712B-3C20-E0D8-5C1A-CD1E3462EDE0}"/>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2F3488A5-A302-2FC8-154E-275BFEB7D219}"/>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E826C4B1-7956-14A2-08F6-CFA19EA5FBF1}"/>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C3278636-1C61-A662-8DCA-27719E1A0FF7}"/>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3CFB7A3D-A274-6901-3254-9E8575961B92}"/>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D020C708-1223-FEE0-CEBB-66C96925A80B}"/>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8EB678FA-2316-1395-507A-E36F1F97FDA8}"/>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05B23EC5-2A3F-A0FB-FFCA-60C9097B85B5}"/>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A2828E40-065E-4E71-222B-44E07300809D}"/>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C2C0552C-AB7E-A30E-2383-D3E81286D9F7}"/>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CA794395-3FA1-95C3-24B5-E8EA916AD867}"/>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18C8088E-3680-AEB6-B5BE-D7BF01536B88}"/>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F86267E5-095F-7071-B8A6-3FDB20E84A4C}"/>
              </a:ext>
            </a:extLst>
          </p:cNvPr>
          <p:cNvSpPr txBox="1"/>
          <p:nvPr/>
        </p:nvSpPr>
        <p:spPr>
          <a:xfrm>
            <a:off x="2233497" y="4076243"/>
            <a:ext cx="5816242" cy="19492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000"/>
              </a:lnSpc>
            </a:pPr>
            <a:r>
              <a:rPr lang="en-US" sz="4000" dirty="0">
                <a:solidFill>
                  <a:schemeClr val="bg1"/>
                </a:solidFill>
                <a:latin typeface="League Spartan"/>
              </a:rPr>
              <a:t>6. AG’s findings mitigated </a:t>
            </a:r>
          </a:p>
        </p:txBody>
      </p:sp>
      <p:pic>
        <p:nvPicPr>
          <p:cNvPr id="4" name="Picture 3" descr="A picture containing text, businesscard, font, logo&#10;&#10;Description automatically generated">
            <a:extLst>
              <a:ext uri="{FF2B5EF4-FFF2-40B4-BE49-F238E27FC236}">
                <a16:creationId xmlns:a16="http://schemas.microsoft.com/office/drawing/2014/main" id="{939FD795-FB2A-8AEC-F035-D6D892C57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1A7EC7B4-D816-E55F-F3A9-BBA6889DEB13}"/>
              </a:ext>
            </a:extLst>
          </p:cNvPr>
          <p:cNvSpPr txBox="1"/>
          <p:nvPr/>
        </p:nvSpPr>
        <p:spPr>
          <a:xfrm>
            <a:off x="8660624" y="839228"/>
            <a:ext cx="8821333" cy="8602355"/>
          </a:xfrm>
          <a:prstGeom prst="rect">
            <a:avLst/>
          </a:prstGeom>
          <a:noFill/>
        </p:spPr>
        <p:txBody>
          <a:bodyPr wrap="square">
            <a:spAutoFit/>
          </a:bodyPr>
          <a:lstStyle/>
          <a:p>
            <a:pPr lvl="0" algn="just">
              <a:spcBef>
                <a:spcPts val="1000"/>
              </a:spcBef>
              <a:defRPr/>
            </a:pPr>
            <a:r>
              <a:rPr lang="en-ZA" sz="2400" kern="0" dirty="0"/>
              <a:t>Mitigation Actions on AG’s finding: </a:t>
            </a:r>
          </a:p>
          <a:p>
            <a:pPr lvl="0" algn="just">
              <a:spcBef>
                <a:spcPts val="1000"/>
              </a:spcBef>
              <a:defRPr/>
            </a:pPr>
            <a:endParaRPr lang="en-ZA" sz="2400" kern="0" dirty="0"/>
          </a:p>
          <a:p>
            <a:pPr lvl="0" algn="just">
              <a:spcBef>
                <a:spcPts val="1000"/>
              </a:spcBef>
              <a:defRPr/>
            </a:pPr>
            <a:r>
              <a:rPr lang="en-ZA" sz="2400" kern="0" dirty="0"/>
              <a:t>AG findings on projects for the last FY were monitored closely to ensure that they are mitigated promptly: </a:t>
            </a:r>
          </a:p>
          <a:p>
            <a:pPr lvl="0" algn="just">
              <a:spcBef>
                <a:spcPts val="1000"/>
              </a:spcBef>
              <a:defRPr/>
            </a:pPr>
            <a:endParaRPr lang="en-ZA" sz="2400" kern="0" dirty="0"/>
          </a:p>
          <a:p>
            <a:pPr marL="800100" lvl="1" indent="-342900" fontAlgn="base">
              <a:buFont typeface="Arial" panose="020B0604020202020204" pitchFamily="34" charset="0"/>
              <a:buChar char="•"/>
            </a:pPr>
            <a:r>
              <a:rPr lang="en-GB" sz="2400" dirty="0">
                <a:cs typeface="Calibri" panose="020F0502020204030204" pitchFamily="34" charset="0"/>
              </a:rPr>
              <a:t>Disclosure note for the Commitment Register = the finding has been resolved during the  Audit period. </a:t>
            </a:r>
            <a:endParaRPr lang="en-US" sz="2400" dirty="0">
              <a:cs typeface="Calibri" panose="020F0502020204030204" pitchFamily="34" charset="0"/>
            </a:endParaRPr>
          </a:p>
          <a:p>
            <a:pPr lvl="1" fontAlgn="base"/>
            <a:endParaRPr lang="en-US" sz="2400" dirty="0">
              <a:cs typeface="Calibri" panose="020F0502020204030204" pitchFamily="34" charset="0"/>
            </a:endParaRPr>
          </a:p>
          <a:p>
            <a:pPr marL="800100" lvl="1" indent="-342900" fontAlgn="base">
              <a:buFont typeface="Arial" panose="020B0604020202020204" pitchFamily="34" charset="0"/>
              <a:buChar char="•"/>
            </a:pPr>
            <a:r>
              <a:rPr lang="en-GB" sz="2400" dirty="0">
                <a:cs typeface="Calibri" panose="020F0502020204030204" pitchFamily="34" charset="0"/>
              </a:rPr>
              <a:t>Accruals = adequate controls have been put in place and they are being continuously monitored to ensure that they are effective.</a:t>
            </a:r>
          </a:p>
          <a:p>
            <a:pPr lvl="1" fontAlgn="base"/>
            <a:endParaRPr lang="en-GB" sz="2400" b="1" kern="0" dirty="0">
              <a:cs typeface="Calibri" panose="020F0502020204030204" pitchFamily="34" charset="0"/>
            </a:endParaRPr>
          </a:p>
          <a:p>
            <a:pPr lvl="1" fontAlgn="base"/>
            <a:r>
              <a:rPr lang="en-GB" sz="2400" kern="0" dirty="0">
                <a:cs typeface="Calibri" panose="020F0502020204030204" pitchFamily="34" charset="0"/>
              </a:rPr>
              <a:t>Thus, having risks mitigated entails: </a:t>
            </a:r>
          </a:p>
          <a:p>
            <a:pPr lvl="2" fontAlgn="base"/>
            <a:endParaRPr lang="en-GB" sz="2400" kern="0" dirty="0">
              <a:cs typeface="Calibri" panose="020F0502020204030204" pitchFamily="34" charset="0"/>
            </a:endParaRPr>
          </a:p>
          <a:p>
            <a:pPr marL="1257300" lvl="2" indent="-342900" fontAlgn="base">
              <a:buFont typeface="Arial" panose="020B0604020202020204" pitchFamily="34" charset="0"/>
              <a:buChar char="•"/>
            </a:pPr>
            <a:r>
              <a:rPr lang="en-GB" sz="2400" kern="0" dirty="0">
                <a:cs typeface="Calibri" panose="020F0502020204030204" pitchFamily="34" charset="0"/>
              </a:rPr>
              <a:t>The performance of the organisation is improving. </a:t>
            </a:r>
          </a:p>
          <a:p>
            <a:pPr marL="1257300" lvl="2" indent="-342900" fontAlgn="base">
              <a:buFont typeface="Arial" panose="020B0604020202020204" pitchFamily="34" charset="0"/>
              <a:buChar char="•"/>
            </a:pPr>
            <a:r>
              <a:rPr lang="en-GB" sz="2400" kern="0" dirty="0">
                <a:cs typeface="Calibri" panose="020F0502020204030204" pitchFamily="34" charset="0"/>
              </a:rPr>
              <a:t>Innovation is encouraged; and </a:t>
            </a:r>
          </a:p>
          <a:p>
            <a:pPr marL="1257300" lvl="2" indent="-342900" fontAlgn="base">
              <a:buFont typeface="Arial" panose="020B0604020202020204" pitchFamily="34" charset="0"/>
              <a:buChar char="•"/>
            </a:pPr>
            <a:r>
              <a:rPr lang="en-GB" sz="2400" kern="0" dirty="0">
                <a:cs typeface="Calibri" panose="020F0502020204030204" pitchFamily="34" charset="0"/>
              </a:rPr>
              <a:t>It also supports the achievement of the objective of  having a Clean Audit. </a:t>
            </a:r>
            <a:endParaRPr lang="en-ZA" sz="2400" kern="0" dirty="0">
              <a:cs typeface="Calibri" panose="020F0502020204030204" pitchFamily="34" charset="0"/>
            </a:endParaRPr>
          </a:p>
          <a:p>
            <a:pPr lvl="2" fontAlgn="base"/>
            <a:endParaRPr lang="en-ZA" sz="2400" kern="0" dirty="0">
              <a:cs typeface="Calibri" panose="020F0502020204030204" pitchFamily="34" charset="0"/>
            </a:endParaRPr>
          </a:p>
          <a:p>
            <a:pPr lvl="2" algn="just" fontAlgn="base"/>
            <a:r>
              <a:rPr lang="en-ZA" sz="2400" kern="0" dirty="0">
                <a:cs typeface="Calibri" panose="020F0502020204030204" pitchFamily="34" charset="0"/>
              </a:rPr>
              <a:t>All MG/DG will be subjected to M&amp;E for due diligence to ensure that should there be any risks identified, such potential or actual risks are mitigated early.</a:t>
            </a:r>
            <a:endParaRPr lang="en-GB" sz="2400" kern="0" dirty="0">
              <a:cs typeface="Calibri" panose="020F0502020204030204" pitchFamily="34" charset="0"/>
            </a:endParaRPr>
          </a:p>
        </p:txBody>
      </p:sp>
    </p:spTree>
    <p:extLst>
      <p:ext uri="{BB962C8B-B14F-4D97-AF65-F5344CB8AC3E}">
        <p14:creationId xmlns:p14="http://schemas.microsoft.com/office/powerpoint/2010/main" val="2252193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956F-A6E0-8E4B-4C03-87CB4692F21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E51EA94-E141-F722-7A42-8D5FD8374067}"/>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EAD8C7FF-EA26-A483-D93A-67E47260E1E7}"/>
              </a:ext>
            </a:extLst>
          </p:cNvPr>
          <p:cNvGrpSpPr/>
          <p:nvPr/>
        </p:nvGrpSpPr>
        <p:grpSpPr>
          <a:xfrm>
            <a:off x="-381000"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0B174DA4-759B-DCBD-4FE5-D94AC33B4282}"/>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4C4EF52A-338F-9E25-21E4-898BEDF9F7ED}"/>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1E520FA3-D672-C49C-E085-327099060B13}"/>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5ED5503B-101A-1A41-E3D6-8652344CC388}"/>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24002BB5-2B61-7699-EB48-8A5F609B634E}"/>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BACE3108-9B7C-E067-0FF7-2E2B3B83B61F}"/>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CD896A14-A83B-8F5A-E31D-150A8537E56A}"/>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D5B3C7F1-4589-F812-2395-46CE8BE626AB}"/>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11635A02-9B11-AA20-E4F7-20E9E52F5B05}"/>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5F736864-B81A-91D3-5D49-59F570F56B82}"/>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F52B8C15-DEAD-D829-0836-2AC28CAA8B80}"/>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B4B95BB0-C306-E6BC-0FC6-04994ABACB4E}"/>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3607352D-6ABF-2476-D4A3-D11B34A09B18}"/>
              </a:ext>
            </a:extLst>
          </p:cNvPr>
          <p:cNvSpPr txBox="1"/>
          <p:nvPr/>
        </p:nvSpPr>
        <p:spPr>
          <a:xfrm>
            <a:off x="2233497" y="4076243"/>
            <a:ext cx="581624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000"/>
              </a:lnSpc>
            </a:pPr>
            <a:r>
              <a:rPr lang="en-US" sz="4000" dirty="0">
                <a:solidFill>
                  <a:schemeClr val="bg1"/>
                </a:solidFill>
                <a:latin typeface="League Spartan"/>
              </a:rPr>
              <a:t>7. FRAUD </a:t>
            </a:r>
          </a:p>
        </p:txBody>
      </p:sp>
      <p:pic>
        <p:nvPicPr>
          <p:cNvPr id="4" name="Picture 3" descr="A picture containing text, businesscard, font, logo&#10;&#10;Description automatically generated">
            <a:extLst>
              <a:ext uri="{FF2B5EF4-FFF2-40B4-BE49-F238E27FC236}">
                <a16:creationId xmlns:a16="http://schemas.microsoft.com/office/drawing/2014/main" id="{062B7AC2-4D40-5172-9BA1-879CB4647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026B87B0-0C5E-FEAD-BC38-FDE67BE45E95}"/>
              </a:ext>
            </a:extLst>
          </p:cNvPr>
          <p:cNvSpPr txBox="1"/>
          <p:nvPr/>
        </p:nvSpPr>
        <p:spPr>
          <a:xfrm>
            <a:off x="8577774" y="0"/>
            <a:ext cx="9375865" cy="9473363"/>
          </a:xfrm>
          <a:prstGeom prst="rect">
            <a:avLst/>
          </a:prstGeom>
          <a:noFill/>
        </p:spPr>
        <p:txBody>
          <a:bodyPr wrap="square">
            <a:spAutoFit/>
          </a:bodyPr>
          <a:lstStyle/>
          <a:p>
            <a:pPr lvl="0" algn="just">
              <a:spcBef>
                <a:spcPts val="1000"/>
              </a:spcBef>
              <a:defRPr/>
            </a:pPr>
            <a:endParaRPr lang="en-ZA" sz="2400" kern="0" dirty="0"/>
          </a:p>
          <a:p>
            <a:pPr marL="0" lvl="0" indent="0" defTabSz="457189">
              <a:lnSpc>
                <a:spcPct val="100000"/>
              </a:lnSpc>
              <a:spcBef>
                <a:spcPct val="20000"/>
              </a:spcBef>
              <a:buNone/>
              <a:defRPr/>
            </a:pPr>
            <a:r>
              <a:rPr lang="en-US" sz="2400" b="1" dirty="0">
                <a:solidFill>
                  <a:prstClr val="black"/>
                </a:solidFill>
              </a:rPr>
              <a:t>Fraud is defined as:</a:t>
            </a:r>
          </a:p>
          <a:p>
            <a:pPr marL="0" lvl="0" indent="0" defTabSz="457189">
              <a:lnSpc>
                <a:spcPct val="100000"/>
              </a:lnSpc>
              <a:spcBef>
                <a:spcPct val="20000"/>
              </a:spcBef>
              <a:buNone/>
              <a:defRPr/>
            </a:pPr>
            <a:r>
              <a:rPr lang="en-US" sz="2400" dirty="0">
                <a:solidFill>
                  <a:prstClr val="black"/>
                </a:solidFill>
              </a:rPr>
              <a:t>Intentional act or omission designed to deceive others, resulting in the victim suffering a loss and or the perpetrator achieving a gain. </a:t>
            </a:r>
          </a:p>
          <a:p>
            <a:pPr marL="0" lvl="0" indent="0" defTabSz="457189">
              <a:lnSpc>
                <a:spcPct val="100000"/>
              </a:lnSpc>
              <a:spcBef>
                <a:spcPct val="20000"/>
              </a:spcBef>
              <a:buNone/>
              <a:defRPr/>
            </a:pPr>
            <a:endParaRPr lang="en-US" sz="2400" dirty="0">
              <a:solidFill>
                <a:prstClr val="black"/>
              </a:solidFill>
            </a:endParaRPr>
          </a:p>
          <a:p>
            <a:pPr marL="0" lvl="0" indent="0" defTabSz="457189">
              <a:lnSpc>
                <a:spcPct val="100000"/>
              </a:lnSpc>
              <a:spcBef>
                <a:spcPct val="20000"/>
              </a:spcBef>
              <a:buNone/>
              <a:defRPr/>
            </a:pPr>
            <a:r>
              <a:rPr lang="en-US" sz="2400" b="1" dirty="0">
                <a:solidFill>
                  <a:prstClr val="black"/>
                </a:solidFill>
              </a:rPr>
              <a:t>The elements of fraud are:</a:t>
            </a:r>
          </a:p>
          <a:p>
            <a:pPr marL="800100" lvl="1" indent="-342900" defTabSz="457189">
              <a:spcBef>
                <a:spcPct val="20000"/>
              </a:spcBef>
              <a:buFont typeface="Wingdings" panose="05000000000000000000" pitchFamily="2" charset="2"/>
              <a:buChar char="ü"/>
              <a:defRPr/>
            </a:pPr>
            <a:r>
              <a:rPr lang="en-US" sz="2400" dirty="0">
                <a:solidFill>
                  <a:prstClr val="black"/>
                </a:solidFill>
              </a:rPr>
              <a:t>A representation about a material fact</a:t>
            </a:r>
          </a:p>
          <a:p>
            <a:pPr marL="800100" lvl="1" indent="-342900" defTabSz="457189">
              <a:spcBef>
                <a:spcPct val="20000"/>
              </a:spcBef>
              <a:buFont typeface="Wingdings" panose="05000000000000000000" pitchFamily="2" charset="2"/>
              <a:buChar char="ü"/>
              <a:defRPr/>
            </a:pPr>
            <a:r>
              <a:rPr lang="en-US" sz="2400" dirty="0">
                <a:solidFill>
                  <a:prstClr val="black"/>
                </a:solidFill>
              </a:rPr>
              <a:t>Which is false</a:t>
            </a:r>
          </a:p>
          <a:p>
            <a:pPr marL="800100" lvl="1" indent="-342900" defTabSz="457189">
              <a:spcBef>
                <a:spcPct val="20000"/>
              </a:spcBef>
              <a:buFont typeface="Wingdings" panose="05000000000000000000" pitchFamily="2" charset="2"/>
              <a:buChar char="ü"/>
              <a:defRPr/>
            </a:pPr>
            <a:r>
              <a:rPr lang="en-US" sz="2400" dirty="0">
                <a:solidFill>
                  <a:prstClr val="black"/>
                </a:solidFill>
              </a:rPr>
              <a:t>And made intentionally, knowingly, or recklessly</a:t>
            </a:r>
          </a:p>
          <a:p>
            <a:pPr marL="800100" lvl="1" indent="-342900" defTabSz="457189">
              <a:spcBef>
                <a:spcPct val="20000"/>
              </a:spcBef>
              <a:buFont typeface="Wingdings" panose="05000000000000000000" pitchFamily="2" charset="2"/>
              <a:buChar char="ü"/>
              <a:defRPr/>
            </a:pPr>
            <a:r>
              <a:rPr lang="en-US" sz="2400" dirty="0">
                <a:solidFill>
                  <a:prstClr val="black"/>
                </a:solidFill>
              </a:rPr>
              <a:t>Which is believed</a:t>
            </a:r>
          </a:p>
          <a:p>
            <a:pPr marL="800100" lvl="1" indent="-342900" defTabSz="457189">
              <a:spcBef>
                <a:spcPct val="20000"/>
              </a:spcBef>
              <a:buFont typeface="Wingdings" panose="05000000000000000000" pitchFamily="2" charset="2"/>
              <a:buChar char="ü"/>
              <a:defRPr/>
            </a:pPr>
            <a:r>
              <a:rPr lang="en-US" sz="2400" dirty="0">
                <a:solidFill>
                  <a:prstClr val="black"/>
                </a:solidFill>
              </a:rPr>
              <a:t>And acted upon by the victim</a:t>
            </a:r>
          </a:p>
          <a:p>
            <a:pPr marL="800100" lvl="1" indent="-342900" defTabSz="457189">
              <a:spcBef>
                <a:spcPct val="20000"/>
              </a:spcBef>
              <a:buFont typeface="Wingdings" panose="05000000000000000000" pitchFamily="2" charset="2"/>
              <a:buChar char="ü"/>
              <a:defRPr/>
            </a:pPr>
            <a:r>
              <a:rPr lang="en-US" sz="2400" dirty="0">
                <a:solidFill>
                  <a:prstClr val="black"/>
                </a:solidFill>
              </a:rPr>
              <a:t>To the victim’s damage</a:t>
            </a:r>
          </a:p>
          <a:p>
            <a:pPr lvl="1" defTabSz="457189">
              <a:spcBef>
                <a:spcPct val="20000"/>
              </a:spcBef>
              <a:defRPr/>
            </a:pPr>
            <a:endParaRPr lang="en-US" sz="2400" dirty="0">
              <a:solidFill>
                <a:prstClr val="black"/>
              </a:solidFill>
            </a:endParaRPr>
          </a:p>
          <a:p>
            <a:r>
              <a:rPr lang="en-ZA" sz="2400" dirty="0"/>
              <a:t>Relevant Acts/Legislations, Regulations and procedures are in place to mitigate against fraud and corruption such as: </a:t>
            </a:r>
          </a:p>
          <a:p>
            <a:endParaRPr lang="en-ZA" sz="2400" dirty="0"/>
          </a:p>
          <a:p>
            <a:pPr marL="1257300" lvl="2" indent="-342900">
              <a:buFont typeface="Wingdings" panose="05000000000000000000" pitchFamily="2" charset="2"/>
              <a:buChar char="ü"/>
            </a:pPr>
            <a:r>
              <a:rPr lang="en-ZA" sz="2400" dirty="0"/>
              <a:t>Prevention and Combating of Corrupt Activities Act, 12 of 2004</a:t>
            </a:r>
          </a:p>
          <a:p>
            <a:pPr marL="1257300" lvl="2" indent="-342900">
              <a:buFont typeface="Wingdings" panose="05000000000000000000" pitchFamily="2" charset="2"/>
              <a:buChar char="ü"/>
            </a:pPr>
            <a:r>
              <a:rPr lang="en-ZA" sz="2400" dirty="0"/>
              <a:t>Financial Intelligence Centre Act, 2001</a:t>
            </a:r>
          </a:p>
          <a:p>
            <a:pPr marL="1257300" lvl="2" indent="-342900">
              <a:buFont typeface="Wingdings" panose="05000000000000000000" pitchFamily="2" charset="2"/>
              <a:buChar char="ü"/>
            </a:pPr>
            <a:r>
              <a:rPr lang="en-ZA" sz="2400" dirty="0"/>
              <a:t>Promotion of Administrative Justice Act, 3 of 2000</a:t>
            </a:r>
          </a:p>
          <a:p>
            <a:pPr marL="1257300" lvl="2" indent="-342900">
              <a:buFont typeface="Wingdings" panose="05000000000000000000" pitchFamily="2" charset="2"/>
              <a:buChar char="ü"/>
            </a:pPr>
            <a:r>
              <a:rPr lang="en-ZA" sz="2400" dirty="0"/>
              <a:t>Public Finance Management Act,</a:t>
            </a:r>
            <a:r>
              <a:rPr lang="en-GB" sz="2400" dirty="0"/>
              <a:t> 1 of 1999 </a:t>
            </a:r>
            <a:endParaRPr lang="en-ZA" sz="2400" dirty="0"/>
          </a:p>
          <a:p>
            <a:pPr lvl="1" defTabSz="457189">
              <a:spcBef>
                <a:spcPct val="20000"/>
              </a:spcBef>
              <a:defRPr/>
            </a:pPr>
            <a:endParaRPr lang="en-US" sz="2400" dirty="0">
              <a:solidFill>
                <a:prstClr val="black"/>
              </a:solidFill>
            </a:endParaRPr>
          </a:p>
          <a:p>
            <a:pPr lvl="1"/>
            <a:endParaRPr lang="en-ZA" sz="2400" b="1" kern="0" dirty="0"/>
          </a:p>
        </p:txBody>
      </p:sp>
    </p:spTree>
    <p:extLst>
      <p:ext uri="{BB962C8B-B14F-4D97-AF65-F5344CB8AC3E}">
        <p14:creationId xmlns:p14="http://schemas.microsoft.com/office/powerpoint/2010/main" val="48540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D144-70C2-7ED1-137F-F4084ACCC64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1AE0095-473B-62B1-98CF-74F72C2A3EDC}"/>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882DD7A7-33B3-2D25-7083-BDAED7F14E8E}"/>
              </a:ext>
            </a:extLst>
          </p:cNvPr>
          <p:cNvGrpSpPr/>
          <p:nvPr/>
        </p:nvGrpSpPr>
        <p:grpSpPr>
          <a:xfrm>
            <a:off x="-381000"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1D14D941-878A-62B1-0E9B-FC83E2A58AEB}"/>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69364CB7-75E7-0620-97EA-3F8CF9312BB7}"/>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C8BA0F99-0F23-25ED-2026-93EF0580CC40}"/>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5CE73F89-4DAD-A446-4893-9A25C6B0E8CE}"/>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78B60374-99FE-3EF8-45F7-A9A61053577B}"/>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9F48CF9E-7A23-A711-2328-322441785020}"/>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D320B589-97F2-B546-DDE2-5112F15507E1}"/>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D35CA3D4-24A9-4082-C756-71081906BBF9}"/>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D4F595DB-28FC-772F-F816-1490285E9DC1}"/>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EE8C4D94-31D4-4DD5-D564-08791D59D050}"/>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5E7F7701-75C7-7B35-2076-D88630A55D4F}"/>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CABE75FB-8F42-D5D7-C748-E4B51458D6C4}"/>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3BF8720A-D3A7-9099-8667-AED18EA10BDA}"/>
              </a:ext>
            </a:extLst>
          </p:cNvPr>
          <p:cNvSpPr txBox="1"/>
          <p:nvPr/>
        </p:nvSpPr>
        <p:spPr>
          <a:xfrm>
            <a:off x="2233497" y="4076243"/>
            <a:ext cx="5816242" cy="19492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000"/>
              </a:lnSpc>
            </a:pPr>
            <a:r>
              <a:rPr lang="en-US" sz="4000" dirty="0">
                <a:solidFill>
                  <a:schemeClr val="bg1"/>
                </a:solidFill>
                <a:latin typeface="League Spartan"/>
              </a:rPr>
              <a:t>…. FRAUD CONTINUED  </a:t>
            </a:r>
          </a:p>
        </p:txBody>
      </p:sp>
      <p:pic>
        <p:nvPicPr>
          <p:cNvPr id="4" name="Picture 3" descr="A picture containing text, businesscard, font, logo&#10;&#10;Description automatically generated">
            <a:extLst>
              <a:ext uri="{FF2B5EF4-FFF2-40B4-BE49-F238E27FC236}">
                <a16:creationId xmlns:a16="http://schemas.microsoft.com/office/drawing/2014/main" id="{1F95D2A7-6E5C-CD75-DE35-E9AB49A3D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7331F5B1-2DCA-F3FF-CB7B-13663357F685}"/>
              </a:ext>
            </a:extLst>
          </p:cNvPr>
          <p:cNvSpPr txBox="1"/>
          <p:nvPr/>
        </p:nvSpPr>
        <p:spPr>
          <a:xfrm>
            <a:off x="8830645" y="1449378"/>
            <a:ext cx="9122994" cy="904863"/>
          </a:xfrm>
          <a:prstGeom prst="rect">
            <a:avLst/>
          </a:prstGeom>
          <a:noFill/>
        </p:spPr>
        <p:txBody>
          <a:bodyPr wrap="square">
            <a:spAutoFit/>
          </a:bodyPr>
          <a:lstStyle/>
          <a:p>
            <a:pPr lvl="0" algn="just">
              <a:spcBef>
                <a:spcPts val="1000"/>
              </a:spcBef>
              <a:defRPr/>
            </a:pPr>
            <a:endParaRPr lang="en-ZA" sz="2400" kern="0" dirty="0"/>
          </a:p>
          <a:p>
            <a:pPr marL="0" lvl="0" indent="0" defTabSz="457189">
              <a:lnSpc>
                <a:spcPct val="100000"/>
              </a:lnSpc>
              <a:spcBef>
                <a:spcPct val="20000"/>
              </a:spcBef>
              <a:buNone/>
              <a:defRPr/>
            </a:pPr>
            <a:endParaRPr lang="en-US" sz="2400" b="1" dirty="0">
              <a:solidFill>
                <a:prstClr val="black"/>
              </a:solidFill>
            </a:endParaRPr>
          </a:p>
        </p:txBody>
      </p:sp>
      <p:sp>
        <p:nvSpPr>
          <p:cNvPr id="6" name="TextBox 5">
            <a:extLst>
              <a:ext uri="{FF2B5EF4-FFF2-40B4-BE49-F238E27FC236}">
                <a16:creationId xmlns:a16="http://schemas.microsoft.com/office/drawing/2014/main" id="{6D9FF388-34CC-304C-9A55-D1C3722192B1}"/>
              </a:ext>
            </a:extLst>
          </p:cNvPr>
          <p:cNvSpPr txBox="1"/>
          <p:nvPr/>
        </p:nvSpPr>
        <p:spPr>
          <a:xfrm>
            <a:off x="8837146" y="2028192"/>
            <a:ext cx="9122994" cy="6518708"/>
          </a:xfrm>
          <a:prstGeom prst="rect">
            <a:avLst/>
          </a:prstGeom>
          <a:noFill/>
        </p:spPr>
        <p:txBody>
          <a:bodyPr wrap="square">
            <a:spAutoFit/>
          </a:bodyPr>
          <a:lstStyle/>
          <a:p>
            <a:pPr marL="285750" lvl="0" indent="-285750" algn="just" defTabSz="457189">
              <a:lnSpc>
                <a:spcPct val="80000"/>
              </a:lnSpc>
              <a:spcBef>
                <a:spcPct val="20000"/>
              </a:spcBef>
              <a:buFont typeface="Wingdings" panose="05000000000000000000" pitchFamily="2" charset="2"/>
              <a:buChar char="Ø"/>
              <a:defRPr/>
            </a:pPr>
            <a:r>
              <a:rPr lang="en-US" sz="2400" dirty="0">
                <a:solidFill>
                  <a:sysClr val="windowText" lastClr="000000"/>
                </a:solidFill>
                <a:cs typeface="Arial" panose="020B0604020202020204" pitchFamily="34" charset="0"/>
              </a:rPr>
              <a:t>Fraud represents a significant </a:t>
            </a:r>
            <a:r>
              <a:rPr lang="en-US" sz="2400" b="1" dirty="0">
                <a:solidFill>
                  <a:sysClr val="windowText" lastClr="000000"/>
                </a:solidFill>
                <a:cs typeface="Arial" panose="020B0604020202020204" pitchFamily="34" charset="0"/>
              </a:rPr>
              <a:t>potential risk </a:t>
            </a:r>
            <a:r>
              <a:rPr lang="en-US" sz="2400" dirty="0">
                <a:solidFill>
                  <a:sysClr val="windowText" lastClr="000000"/>
                </a:solidFill>
                <a:cs typeface="Arial" panose="020B0604020202020204" pitchFamily="34" charset="0"/>
              </a:rPr>
              <a:t>to the FP&amp;M SETA’s assets, service delivery and reputation.   </a:t>
            </a:r>
          </a:p>
          <a:p>
            <a:pPr lvl="0" algn="just" defTabSz="457189">
              <a:lnSpc>
                <a:spcPct val="80000"/>
              </a:lnSpc>
              <a:spcBef>
                <a:spcPct val="20000"/>
              </a:spcBef>
              <a:defRPr/>
            </a:pPr>
            <a:endParaRPr lang="en-US" sz="2400" dirty="0">
              <a:solidFill>
                <a:sysClr val="windowText" lastClr="000000"/>
              </a:solidFill>
              <a:cs typeface="Arial" panose="020B0604020202020204" pitchFamily="34" charset="0"/>
            </a:endParaRPr>
          </a:p>
          <a:p>
            <a:pPr marL="285750" lvl="0" indent="-285750" algn="just" defTabSz="457189">
              <a:lnSpc>
                <a:spcPct val="80000"/>
              </a:lnSpc>
              <a:spcBef>
                <a:spcPct val="20000"/>
              </a:spcBef>
              <a:buFont typeface="Wingdings" panose="05000000000000000000" pitchFamily="2" charset="2"/>
              <a:buChar char="Ø"/>
              <a:defRPr/>
            </a:pPr>
            <a:r>
              <a:rPr lang="en-US" sz="2400" dirty="0">
                <a:solidFill>
                  <a:sysClr val="windowText" lastClr="000000"/>
                </a:solidFill>
                <a:cs typeface="Arial" panose="020B0604020202020204" pitchFamily="34" charset="0"/>
              </a:rPr>
              <a:t>The FP&amp;M SETA holds a ZERO TOLERANCE approach towards fraud and corruption hence we have implemented Preventive Controls and governance processes in ensuring that fraud and/or corruption is effectively monitored and reported on.</a:t>
            </a:r>
          </a:p>
          <a:p>
            <a:pPr marL="285750" lvl="0" indent="-285750" algn="just" defTabSz="457189">
              <a:lnSpc>
                <a:spcPct val="80000"/>
              </a:lnSpc>
              <a:spcBef>
                <a:spcPct val="20000"/>
              </a:spcBef>
              <a:buFont typeface="Wingdings" panose="05000000000000000000" pitchFamily="2" charset="2"/>
              <a:buChar char="Ø"/>
              <a:defRPr/>
            </a:pPr>
            <a:endParaRPr lang="en-US" sz="2400" dirty="0">
              <a:solidFill>
                <a:sysClr val="windowText" lastClr="000000"/>
              </a:solidFill>
              <a:cs typeface="Arial" panose="020B0604020202020204" pitchFamily="34" charset="0"/>
            </a:endParaRPr>
          </a:p>
          <a:p>
            <a:pPr marL="285750" lvl="0" indent="-285750" algn="just" defTabSz="457189">
              <a:lnSpc>
                <a:spcPct val="80000"/>
              </a:lnSpc>
              <a:spcBef>
                <a:spcPct val="20000"/>
              </a:spcBef>
              <a:buFont typeface="Wingdings" panose="05000000000000000000" pitchFamily="2" charset="2"/>
              <a:buChar char="Ø"/>
              <a:defRPr/>
            </a:pPr>
            <a:r>
              <a:rPr lang="en-US" sz="2400" dirty="0">
                <a:solidFill>
                  <a:sysClr val="windowText" lastClr="000000"/>
                </a:solidFill>
                <a:cs typeface="Arial" panose="020B0604020202020204" pitchFamily="34" charset="0"/>
              </a:rPr>
              <a:t>All incidents and reasonable suspicious thereof, are verified and investigated and;</a:t>
            </a:r>
          </a:p>
          <a:p>
            <a:pPr marL="285750" lvl="0" indent="-285750" algn="just" defTabSz="457189">
              <a:lnSpc>
                <a:spcPct val="80000"/>
              </a:lnSpc>
              <a:spcBef>
                <a:spcPct val="20000"/>
              </a:spcBef>
              <a:buFont typeface="Wingdings" panose="05000000000000000000" pitchFamily="2" charset="2"/>
              <a:buChar char="Ø"/>
              <a:defRPr/>
            </a:pPr>
            <a:endParaRPr lang="en-US" sz="2400" dirty="0">
              <a:solidFill>
                <a:sysClr val="windowText" lastClr="000000"/>
              </a:solidFill>
              <a:cs typeface="Arial" panose="020B0604020202020204" pitchFamily="34" charset="0"/>
            </a:endParaRPr>
          </a:p>
          <a:p>
            <a:pPr marL="285750" lvl="0" indent="-285750" algn="just" defTabSz="457189">
              <a:lnSpc>
                <a:spcPct val="80000"/>
              </a:lnSpc>
              <a:spcBef>
                <a:spcPct val="20000"/>
              </a:spcBef>
              <a:buFont typeface="Wingdings" panose="05000000000000000000" pitchFamily="2" charset="2"/>
              <a:buChar char="Ø"/>
              <a:defRPr/>
            </a:pPr>
            <a:r>
              <a:rPr lang="en-US" sz="2400" dirty="0">
                <a:solidFill>
                  <a:sysClr val="windowText" lastClr="000000"/>
                </a:solidFill>
                <a:cs typeface="Arial" panose="020B0604020202020204" pitchFamily="34" charset="0"/>
              </a:rPr>
              <a:t>Where appropriate, legal recourse to the full extent of the law is taken against perpetrators that amongst others includes:</a:t>
            </a:r>
          </a:p>
          <a:p>
            <a:pPr lvl="0" algn="just" defTabSz="457189">
              <a:lnSpc>
                <a:spcPct val="80000"/>
              </a:lnSpc>
              <a:spcBef>
                <a:spcPct val="20000"/>
              </a:spcBef>
              <a:defRPr/>
            </a:pPr>
            <a:endParaRPr lang="en-US" sz="2400" dirty="0">
              <a:solidFill>
                <a:sysClr val="windowText" lastClr="000000"/>
              </a:solidFill>
              <a:cs typeface="Arial" panose="020B0604020202020204" pitchFamily="34" charset="0"/>
            </a:endParaRPr>
          </a:p>
          <a:p>
            <a:pPr marL="742950" lvl="1" indent="-285750" algn="just" defTabSz="457189">
              <a:lnSpc>
                <a:spcPct val="80000"/>
              </a:lnSpc>
              <a:spcBef>
                <a:spcPct val="20000"/>
              </a:spcBef>
              <a:buFont typeface="Wingdings" panose="05000000000000000000" pitchFamily="2" charset="2"/>
              <a:buChar char="ü"/>
              <a:defRPr/>
            </a:pPr>
            <a:r>
              <a:rPr lang="en-US" sz="2400" dirty="0">
                <a:solidFill>
                  <a:sysClr val="windowText" lastClr="000000"/>
                </a:solidFill>
                <a:cs typeface="Arial" panose="020B0604020202020204" pitchFamily="34" charset="0"/>
              </a:rPr>
              <a:t>Disciplinary Action (if within the SETA) </a:t>
            </a:r>
          </a:p>
          <a:p>
            <a:pPr marL="742950" lvl="1" indent="-285750" defTabSz="457189">
              <a:lnSpc>
                <a:spcPct val="80000"/>
              </a:lnSpc>
              <a:spcBef>
                <a:spcPct val="20000"/>
              </a:spcBef>
              <a:buFont typeface="Wingdings" panose="05000000000000000000" pitchFamily="2" charset="2"/>
              <a:buChar char="ü"/>
              <a:defRPr/>
            </a:pPr>
            <a:r>
              <a:rPr lang="en-US" sz="2400" dirty="0">
                <a:solidFill>
                  <a:sysClr val="windowText" lastClr="000000"/>
                </a:solidFill>
                <a:cs typeface="Arial" panose="020B0604020202020204" pitchFamily="34" charset="0"/>
              </a:rPr>
              <a:t>Institution of Criminal proceedings</a:t>
            </a:r>
          </a:p>
          <a:p>
            <a:pPr marL="742950" lvl="1" indent="-285750" algn="just" defTabSz="457189">
              <a:lnSpc>
                <a:spcPct val="80000"/>
              </a:lnSpc>
              <a:spcBef>
                <a:spcPct val="20000"/>
              </a:spcBef>
              <a:buFont typeface="Wingdings" panose="05000000000000000000" pitchFamily="2" charset="2"/>
              <a:buChar char="ü"/>
              <a:defRPr/>
            </a:pPr>
            <a:r>
              <a:rPr lang="en-US" sz="2400" dirty="0">
                <a:solidFill>
                  <a:sysClr val="windowText" lastClr="000000"/>
                </a:solidFill>
                <a:cs typeface="Arial" panose="020B0604020202020204" pitchFamily="34" charset="0"/>
              </a:rPr>
              <a:t>Recovery of Losses and/or </a:t>
            </a:r>
          </a:p>
          <a:p>
            <a:pPr marL="742950" lvl="1" indent="-285750" algn="just" defTabSz="457189">
              <a:lnSpc>
                <a:spcPct val="80000"/>
              </a:lnSpc>
              <a:spcBef>
                <a:spcPct val="20000"/>
              </a:spcBef>
              <a:buFont typeface="Wingdings" panose="05000000000000000000" pitchFamily="2" charset="2"/>
              <a:buChar char="ü"/>
              <a:defRPr/>
            </a:pPr>
            <a:r>
              <a:rPr lang="en-US" sz="2400" dirty="0">
                <a:solidFill>
                  <a:sysClr val="windowText" lastClr="000000"/>
                </a:solidFill>
                <a:cs typeface="Arial" panose="020B0604020202020204" pitchFamily="34" charset="0"/>
              </a:rPr>
              <a:t>Civil Litigation</a:t>
            </a:r>
            <a:endParaRPr lang="en-ZA" dirty="0"/>
          </a:p>
        </p:txBody>
      </p:sp>
    </p:spTree>
    <p:extLst>
      <p:ext uri="{BB962C8B-B14F-4D97-AF65-F5344CB8AC3E}">
        <p14:creationId xmlns:p14="http://schemas.microsoft.com/office/powerpoint/2010/main" val="1152480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5FC27-F63F-64D3-07F3-F068934B9FD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DFE8973-3F52-3295-CF39-214745BF4EAA}"/>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4D74B8FC-EE31-8548-908F-4DC25D739DDF}"/>
              </a:ext>
            </a:extLst>
          </p:cNvPr>
          <p:cNvGrpSpPr/>
          <p:nvPr/>
        </p:nvGrpSpPr>
        <p:grpSpPr>
          <a:xfrm>
            <a:off x="-381000"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997A2EE7-B790-34ED-8E27-6757BDB603B9}"/>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1C2A0882-CD31-BDAC-2E6A-77356F05560C}"/>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D6FBC4D9-112B-7D6A-A91D-8D08A8F25C5D}"/>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C663BDF9-4EB8-2640-03F6-870D670B4452}"/>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B2D59E85-7586-72B6-508E-3361813DE8A6}"/>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67C8BBCE-4594-C395-07C4-33C278514723}"/>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433C7F81-6544-7274-AA44-A9EF4640F9D9}"/>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6B61739D-A2B6-B352-FA7C-4DD7C4243A62}"/>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383BA490-7EC0-BEE1-3B12-86CF11E9ED47}"/>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075DD070-3AC4-CE33-4077-8A0FABE49BED}"/>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6B9C384D-54D2-124F-4665-DC5204CF0E05}"/>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5C4AF03E-A8FC-EC6E-96B3-3AE22622F37A}"/>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BF5B0C6D-6538-9BAB-31D6-364FFDE40615}"/>
              </a:ext>
            </a:extLst>
          </p:cNvPr>
          <p:cNvSpPr txBox="1"/>
          <p:nvPr/>
        </p:nvSpPr>
        <p:spPr>
          <a:xfrm>
            <a:off x="2233497" y="4076243"/>
            <a:ext cx="5816242" cy="19492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000"/>
              </a:lnSpc>
            </a:pPr>
            <a:r>
              <a:rPr lang="en-US" sz="4000" dirty="0">
                <a:solidFill>
                  <a:schemeClr val="bg1"/>
                </a:solidFill>
                <a:latin typeface="League Spartan"/>
              </a:rPr>
              <a:t>…. FRAUD CONTINUED  </a:t>
            </a:r>
          </a:p>
        </p:txBody>
      </p:sp>
      <p:pic>
        <p:nvPicPr>
          <p:cNvPr id="4" name="Picture 3" descr="A picture containing text, businesscard, font, logo&#10;&#10;Description automatically generated">
            <a:extLst>
              <a:ext uri="{FF2B5EF4-FFF2-40B4-BE49-F238E27FC236}">
                <a16:creationId xmlns:a16="http://schemas.microsoft.com/office/drawing/2014/main" id="{D41E9D89-444E-E50F-B820-CAED4F0B0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2301C62C-21A8-88DB-7070-1F1B19D4C89D}"/>
              </a:ext>
            </a:extLst>
          </p:cNvPr>
          <p:cNvSpPr txBox="1"/>
          <p:nvPr/>
        </p:nvSpPr>
        <p:spPr>
          <a:xfrm>
            <a:off x="8830645" y="1449378"/>
            <a:ext cx="9122994" cy="904863"/>
          </a:xfrm>
          <a:prstGeom prst="rect">
            <a:avLst/>
          </a:prstGeom>
          <a:noFill/>
        </p:spPr>
        <p:txBody>
          <a:bodyPr wrap="square">
            <a:spAutoFit/>
          </a:bodyPr>
          <a:lstStyle/>
          <a:p>
            <a:pPr lvl="0" algn="just">
              <a:spcBef>
                <a:spcPts val="1000"/>
              </a:spcBef>
              <a:defRPr/>
            </a:pPr>
            <a:endParaRPr lang="en-ZA" sz="2400" kern="0" dirty="0"/>
          </a:p>
          <a:p>
            <a:pPr marL="0" lvl="0" indent="0" defTabSz="457189">
              <a:lnSpc>
                <a:spcPct val="100000"/>
              </a:lnSpc>
              <a:spcBef>
                <a:spcPct val="20000"/>
              </a:spcBef>
              <a:buNone/>
              <a:defRPr/>
            </a:pPr>
            <a:endParaRPr lang="en-US" sz="2400" b="1" dirty="0">
              <a:solidFill>
                <a:prstClr val="black"/>
              </a:solidFill>
            </a:endParaRPr>
          </a:p>
        </p:txBody>
      </p:sp>
      <p:sp>
        <p:nvSpPr>
          <p:cNvPr id="6" name="TextBox 5">
            <a:extLst>
              <a:ext uri="{FF2B5EF4-FFF2-40B4-BE49-F238E27FC236}">
                <a16:creationId xmlns:a16="http://schemas.microsoft.com/office/drawing/2014/main" id="{F6E946B7-08C4-31ED-4548-541654F13564}"/>
              </a:ext>
            </a:extLst>
          </p:cNvPr>
          <p:cNvSpPr txBox="1"/>
          <p:nvPr/>
        </p:nvSpPr>
        <p:spPr>
          <a:xfrm>
            <a:off x="8830645" y="723900"/>
            <a:ext cx="9129495" cy="7478970"/>
          </a:xfrm>
          <a:prstGeom prst="rect">
            <a:avLst/>
          </a:prstGeom>
          <a:noFill/>
        </p:spPr>
        <p:txBody>
          <a:bodyPr wrap="square">
            <a:spAutoFit/>
          </a:bodyPr>
          <a:lstStyle/>
          <a:p>
            <a:pPr algn="just"/>
            <a:r>
              <a:rPr lang="en-US" sz="2400" b="1" dirty="0"/>
              <a:t>Practical Example of Fraud:</a:t>
            </a:r>
          </a:p>
          <a:p>
            <a:pPr algn="just"/>
            <a:endParaRPr lang="en-US" sz="2400" dirty="0"/>
          </a:p>
          <a:p>
            <a:pPr marL="285750" indent="-285750" algn="just">
              <a:buFont typeface="Wingdings" panose="05000000000000000000" pitchFamily="2" charset="2"/>
              <a:buChar char="Ø"/>
            </a:pPr>
            <a:r>
              <a:rPr lang="en-US" sz="2400" dirty="0"/>
              <a:t>Giving an FP&amp;M SETA employee a gratification in the form of a car for the benefit of yourself or for the benefit of another person, to act personally or by </a:t>
            </a:r>
            <a:r>
              <a:rPr lang="en-US" sz="2400" b="1" dirty="0"/>
              <a:t>influencing</a:t>
            </a:r>
            <a:r>
              <a:rPr lang="en-US" sz="2400" dirty="0"/>
              <a:t> another person so to act in a manner that amounts to </a:t>
            </a:r>
            <a:r>
              <a:rPr lang="en-US" sz="2400" b="1" dirty="0"/>
              <a:t>illegal</a:t>
            </a:r>
            <a:r>
              <a:rPr lang="en-US" sz="2400" dirty="0"/>
              <a:t> or </a:t>
            </a:r>
            <a:r>
              <a:rPr lang="en-US" sz="2400" b="1" dirty="0"/>
              <a:t>unauthorized manner </a:t>
            </a:r>
            <a:r>
              <a:rPr lang="en-US" sz="2400" dirty="0"/>
              <a:t>that amounts </a:t>
            </a:r>
            <a:r>
              <a:rPr lang="en-US" sz="2400" i="1" dirty="0"/>
              <a:t>inter alia </a:t>
            </a:r>
            <a:r>
              <a:rPr lang="en-US" sz="2400" dirty="0"/>
              <a:t>to: </a:t>
            </a:r>
          </a:p>
          <a:p>
            <a:pPr lvl="2" algn="just"/>
            <a:endParaRPr lang="en-US" sz="2400" dirty="0"/>
          </a:p>
          <a:p>
            <a:pPr marL="1257300" lvl="2" indent="-342900" algn="just">
              <a:buFont typeface="Wingdings" panose="05000000000000000000" pitchFamily="2" charset="2"/>
              <a:buChar char="ü"/>
            </a:pPr>
            <a:r>
              <a:rPr lang="en-US" sz="2400" dirty="0"/>
              <a:t>the abuse of position of authority; </a:t>
            </a:r>
          </a:p>
          <a:p>
            <a:pPr marL="1257300" lvl="2" indent="-342900" algn="just">
              <a:buFont typeface="Wingdings" panose="05000000000000000000" pitchFamily="2" charset="2"/>
              <a:buChar char="ü"/>
            </a:pPr>
            <a:r>
              <a:rPr lang="en-US" sz="2400" dirty="0"/>
              <a:t>breach of trust </a:t>
            </a:r>
          </a:p>
          <a:p>
            <a:pPr marL="1257300" lvl="2" indent="-342900" algn="just">
              <a:buFont typeface="Wingdings" panose="05000000000000000000" pitchFamily="2" charset="2"/>
              <a:buChar char="ü"/>
            </a:pPr>
            <a:r>
              <a:rPr lang="en-US" sz="2400" dirty="0"/>
              <a:t>the violation of a legal duty or set rules/ policies</a:t>
            </a:r>
          </a:p>
          <a:p>
            <a:pPr lvl="2" algn="just"/>
            <a:endParaRPr lang="en-US" sz="2400" dirty="0"/>
          </a:p>
          <a:p>
            <a:pPr algn="just"/>
            <a:r>
              <a:rPr lang="en-US" sz="2400" dirty="0"/>
              <a:t>Such illegality is designated to achieve an unjustified result or amounts to any unauthorized or improper inducement to act/ or to refrain from something. </a:t>
            </a:r>
          </a:p>
          <a:p>
            <a:pPr algn="just"/>
            <a:endParaRPr lang="en-US" sz="2400" dirty="0"/>
          </a:p>
          <a:p>
            <a:pPr marL="800100" lvl="1" indent="-342900" algn="just">
              <a:buFont typeface="Wingdings" panose="05000000000000000000" pitchFamily="2" charset="2"/>
              <a:buChar char="ü"/>
            </a:pPr>
            <a:r>
              <a:rPr lang="en-US" sz="2400" dirty="0"/>
              <a:t>(Example) A Stakeholder buying a Car for an FP&amp;M SETA employee and influencing such an employee to ensure that such stakeholder received back project allocation/tender award.</a:t>
            </a:r>
            <a:endParaRPr lang="en-ZA" dirty="0"/>
          </a:p>
        </p:txBody>
      </p:sp>
    </p:spTree>
    <p:extLst>
      <p:ext uri="{BB962C8B-B14F-4D97-AF65-F5344CB8AC3E}">
        <p14:creationId xmlns:p14="http://schemas.microsoft.com/office/powerpoint/2010/main" val="66573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683038" y="1028700"/>
            <a:ext cx="9576262" cy="82296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F747F"/>
          </a:solidFill>
        </p:spPr>
        <p:txBody>
          <a:bodyPr/>
          <a:lstStyle/>
          <a:p>
            <a:endParaRPr lang="en-ZA"/>
          </a:p>
        </p:txBody>
      </p:sp>
      <p:sp>
        <p:nvSpPr>
          <p:cNvPr id="6" name="Freeform 6"/>
          <p:cNvSpPr/>
          <p:nvPr/>
        </p:nvSpPr>
        <p:spPr>
          <a:xfrm>
            <a:off x="-228600" y="2066208"/>
            <a:ext cx="18777550" cy="6201491"/>
          </a:xfrm>
          <a:custGeom>
            <a:avLst/>
            <a:gdLst/>
            <a:ahLst/>
            <a:cxnLst/>
            <a:rect l="l" t="t" r="r" b="b"/>
            <a:pathLst>
              <a:path w="4954048" h="1451547">
                <a:moveTo>
                  <a:pt x="0" y="0"/>
                </a:moveTo>
                <a:lnTo>
                  <a:pt x="4954048" y="0"/>
                </a:lnTo>
                <a:lnTo>
                  <a:pt x="4954048" y="1451547"/>
                </a:lnTo>
                <a:lnTo>
                  <a:pt x="0" y="1451547"/>
                </a:lnTo>
                <a:close/>
              </a:path>
            </a:pathLst>
          </a:custGeom>
          <a:solidFill>
            <a:srgbClr val="4F747F"/>
          </a:solidFill>
        </p:spPr>
        <p:txBody>
          <a:bodyPr/>
          <a:lstStyle/>
          <a:p>
            <a:endParaRPr lang="en-ZA" dirty="0"/>
          </a:p>
        </p:txBody>
      </p:sp>
      <p:grpSp>
        <p:nvGrpSpPr>
          <p:cNvPr id="8" name="Group 8"/>
          <p:cNvGrpSpPr/>
          <p:nvPr/>
        </p:nvGrpSpPr>
        <p:grpSpPr>
          <a:xfrm>
            <a:off x="8302744" y="1511968"/>
            <a:ext cx="8336850" cy="7263064"/>
            <a:chOff x="0" y="0"/>
            <a:chExt cx="6350000" cy="5532120"/>
          </a:xfrm>
        </p:grpSpPr>
        <p:sp>
          <p:nvSpPr>
            <p:cNvPr id="9" name="Freeform 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12" name="Freeform 12"/>
          <p:cNvSpPr/>
          <p:nvPr/>
        </p:nvSpPr>
        <p:spPr>
          <a:xfrm>
            <a:off x="-1038975"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5" name="Freeform 15"/>
          <p:cNvSpPr/>
          <p:nvPr/>
        </p:nvSpPr>
        <p:spPr>
          <a:xfrm>
            <a:off x="2478202"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18" name="Freeform 18"/>
          <p:cNvSpPr/>
          <p:nvPr/>
        </p:nvSpPr>
        <p:spPr>
          <a:xfrm>
            <a:off x="4088612"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pic>
        <p:nvPicPr>
          <p:cNvPr id="5" name="Picture 4" descr="A picture containing text, businesscard, font, logo&#10;&#10;Description automatically generated">
            <a:extLst>
              <a:ext uri="{FF2B5EF4-FFF2-40B4-BE49-F238E27FC236}">
                <a16:creationId xmlns:a16="http://schemas.microsoft.com/office/drawing/2014/main" id="{74DA2F7C-AA54-1004-EA18-0542426A5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9108" y="8904627"/>
            <a:ext cx="2020384" cy="1446273"/>
          </a:xfrm>
          <a:prstGeom prst="rect">
            <a:avLst/>
          </a:prstGeom>
        </p:spPr>
      </p:pic>
      <p:sp>
        <p:nvSpPr>
          <p:cNvPr id="7" name="Content Placeholder 2">
            <a:extLst>
              <a:ext uri="{FF2B5EF4-FFF2-40B4-BE49-F238E27FC236}">
                <a16:creationId xmlns:a16="http://schemas.microsoft.com/office/drawing/2014/main" id="{04312FDA-1F46-EABD-8681-6F89CBA2EBD9}"/>
              </a:ext>
            </a:extLst>
          </p:cNvPr>
          <p:cNvSpPr txBox="1">
            <a:spLocks/>
          </p:cNvSpPr>
          <p:nvPr/>
        </p:nvSpPr>
        <p:spPr>
          <a:xfrm>
            <a:off x="683041" y="3125294"/>
            <a:ext cx="7308719" cy="4180928"/>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NOT BE SILENT ABOUT ANY WRONG DEALINGS IDENTIFIED ON ANY PROJECT/CONTRACT: </a:t>
            </a:r>
          </a:p>
        </p:txBody>
      </p:sp>
      <p:pic>
        <p:nvPicPr>
          <p:cNvPr id="2" name="Picture 1" descr="A close up of a contact us&#10;&#10;Description automatically generated">
            <a:extLst>
              <a:ext uri="{FF2B5EF4-FFF2-40B4-BE49-F238E27FC236}">
                <a16:creationId xmlns:a16="http://schemas.microsoft.com/office/drawing/2014/main" id="{F9CE344D-CC65-B9AB-BD6E-99842059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70" y="4851739"/>
            <a:ext cx="4565553" cy="2239985"/>
          </a:xfrm>
          <a:prstGeom prst="rect">
            <a:avLst/>
          </a:prstGeom>
        </p:spPr>
      </p:pic>
      <p:pic>
        <p:nvPicPr>
          <p:cNvPr id="10" name="Picture 2" descr="Fraud Hotline: Internal Audit, City of Springfield, MA">
            <a:extLst>
              <a:ext uri="{FF2B5EF4-FFF2-40B4-BE49-F238E27FC236}">
                <a16:creationId xmlns:a16="http://schemas.microsoft.com/office/drawing/2014/main" id="{7AC08246-7013-B72B-5296-3F8A5D611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305" y="2680332"/>
            <a:ext cx="4943452" cy="477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282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A817-3259-EAAC-6EAA-6AF8A777C94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472BA7E-CFEB-7C46-7460-7587CB0445DD}"/>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29831B00-57FA-8CEC-504A-4DFFF53712E5}"/>
              </a:ext>
            </a:extLst>
          </p:cNvPr>
          <p:cNvGrpSpPr/>
          <p:nvPr/>
        </p:nvGrpSpPr>
        <p:grpSpPr>
          <a:xfrm>
            <a:off x="-381000" y="2356147"/>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3988E6D9-78B7-8C89-E6D7-F08BA929384B}"/>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D2EC0C67-39C6-9C6B-1E4D-A2503FC9CABA}"/>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C96447C6-CB72-AE62-A63D-966FC6F6A3B0}"/>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6F605E97-507E-9C1A-F794-F21270D76E25}"/>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607E8415-3280-14F5-AB5D-8A73343D0DA5}"/>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504515BE-6B12-69E6-868C-AD41B031B7F2}"/>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86E49657-706F-54AF-9677-57580074307B}"/>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5D31B8EA-FAD0-167C-8272-DFDFFDDE31D0}"/>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B2DF41EF-256B-8D4A-DD36-2525B9D43FCA}"/>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8AF381E0-CA62-1D7E-C2EC-13E0D2647274}"/>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B12082E5-91A0-C7C1-22A2-7643816CD1EC}"/>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1A47BA32-193A-0F5E-CC63-BDD95BF2DF9D}"/>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pic>
        <p:nvPicPr>
          <p:cNvPr id="4" name="Picture 3" descr="A picture containing text, businesscard, font, logo&#10;&#10;Description automatically generated">
            <a:extLst>
              <a:ext uri="{FF2B5EF4-FFF2-40B4-BE49-F238E27FC236}">
                <a16:creationId xmlns:a16="http://schemas.microsoft.com/office/drawing/2014/main" id="{4E46ADF9-E92A-31BB-6D65-FB8B1236A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7" name="TextBox 6">
            <a:extLst>
              <a:ext uri="{FF2B5EF4-FFF2-40B4-BE49-F238E27FC236}">
                <a16:creationId xmlns:a16="http://schemas.microsoft.com/office/drawing/2014/main" id="{C26304ED-C248-A75A-91E4-69BB7A956776}"/>
              </a:ext>
            </a:extLst>
          </p:cNvPr>
          <p:cNvSpPr txBox="1"/>
          <p:nvPr/>
        </p:nvSpPr>
        <p:spPr>
          <a:xfrm>
            <a:off x="6872486" y="513092"/>
            <a:ext cx="10272250" cy="584775"/>
          </a:xfrm>
          <a:prstGeom prst="rect">
            <a:avLst/>
          </a:prstGeom>
          <a:noFill/>
        </p:spPr>
        <p:txBody>
          <a:bodyPr wrap="square">
            <a:spAutoFit/>
          </a:bodyPr>
          <a:lstStyle/>
          <a:p>
            <a:pPr eaLnBrk="1" fontAlgn="auto" hangingPunct="1">
              <a:spcBef>
                <a:spcPts val="0"/>
              </a:spcBef>
              <a:spcAft>
                <a:spcPts val="0"/>
              </a:spcAft>
              <a:defRPr/>
            </a:pPr>
            <a:r>
              <a:rPr lang="en-US" sz="3200" kern="0" dirty="0">
                <a:solidFill>
                  <a:schemeClr val="tx2"/>
                </a:solidFill>
              </a:rPr>
              <a:t>GRCL &amp; M&amp;E Team </a:t>
            </a:r>
            <a:endParaRPr lang="en-US" sz="3200" kern="0" dirty="0">
              <a:solidFill>
                <a:schemeClr val="tx2"/>
              </a:solidFill>
              <a:latin typeface="+mn-lt"/>
            </a:endParaRPr>
          </a:p>
        </p:txBody>
      </p:sp>
      <p:sp>
        <p:nvSpPr>
          <p:cNvPr id="8" name="Content Placeholder 2">
            <a:extLst>
              <a:ext uri="{FF2B5EF4-FFF2-40B4-BE49-F238E27FC236}">
                <a16:creationId xmlns:a16="http://schemas.microsoft.com/office/drawing/2014/main" id="{FBCD989E-5708-1BDA-1153-7FF51116C473}"/>
              </a:ext>
            </a:extLst>
          </p:cNvPr>
          <p:cNvSpPr txBox="1">
            <a:spLocks/>
          </p:cNvSpPr>
          <p:nvPr/>
        </p:nvSpPr>
        <p:spPr>
          <a:xfrm>
            <a:off x="9329366" y="2211486"/>
            <a:ext cx="6791108" cy="7236285"/>
          </a:xfrm>
          <a:prstGeom prst="rect">
            <a:avLst/>
          </a:prstGeom>
        </p:spPr>
        <p:txBody>
          <a:bodyPr lIns="91250" tIns="45625" rIns="91250" bIns="45625">
            <a:normAutofit fontScale="92500" lnSpcReduction="10000"/>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228" lvl="1" indent="0" defTabSz="456229">
              <a:buNone/>
              <a:defRPr/>
            </a:pPr>
            <a:r>
              <a:rPr lang="en-US" sz="3100" b="1" dirty="0">
                <a:solidFill>
                  <a:schemeClr val="tx2"/>
                </a:solidFill>
              </a:rPr>
              <a:t>Samkelo Sibiya </a:t>
            </a:r>
          </a:p>
          <a:p>
            <a:pPr marL="456228" lvl="1" indent="0" defTabSz="456229">
              <a:buNone/>
              <a:defRPr/>
            </a:pPr>
            <a:endParaRPr lang="en-US" sz="3100" b="1" dirty="0">
              <a:solidFill>
                <a:schemeClr val="tx2"/>
              </a:solidFill>
            </a:endParaRPr>
          </a:p>
          <a:p>
            <a:pPr marL="456228" lvl="1" indent="0" defTabSz="456229" fontAlgn="auto">
              <a:spcAft>
                <a:spcPts val="0"/>
              </a:spcAft>
              <a:buNone/>
              <a:defRPr/>
            </a:pPr>
            <a:r>
              <a:rPr lang="en-US" sz="3100" dirty="0">
                <a:solidFill>
                  <a:schemeClr val="tx2"/>
                </a:solidFill>
              </a:rPr>
              <a:t>GRCL: Legal Manager </a:t>
            </a:r>
          </a:p>
          <a:p>
            <a:pPr marL="456228" lvl="1" indent="0" defTabSz="456229" fontAlgn="auto">
              <a:spcAft>
                <a:spcPts val="0"/>
              </a:spcAft>
              <a:buNone/>
              <a:defRPr/>
            </a:pPr>
            <a:r>
              <a:rPr lang="en-US" sz="3100" dirty="0">
                <a:solidFill>
                  <a:schemeClr val="tx2"/>
                </a:solidFill>
              </a:rPr>
              <a:t>011 403 1700</a:t>
            </a:r>
          </a:p>
          <a:p>
            <a:pPr marL="456228" lvl="1" indent="0" defTabSz="456229" fontAlgn="auto">
              <a:spcAft>
                <a:spcPts val="0"/>
              </a:spcAft>
              <a:buNone/>
              <a:defRPr/>
            </a:pPr>
            <a:r>
              <a:rPr lang="en-US" sz="3100" dirty="0">
                <a:solidFill>
                  <a:schemeClr val="tx2"/>
                </a:solidFill>
                <a:hlinkClick r:id="rId3"/>
              </a:rPr>
              <a:t>SamkeloS@fpmseta.org.za</a:t>
            </a:r>
            <a:endParaRPr lang="en-US" sz="3100" dirty="0">
              <a:solidFill>
                <a:schemeClr val="tx2"/>
              </a:solidFill>
            </a:endParaRPr>
          </a:p>
          <a:p>
            <a:pPr marL="456228" lvl="1" indent="0" defTabSz="456229" fontAlgn="auto">
              <a:spcAft>
                <a:spcPts val="0"/>
              </a:spcAft>
              <a:buNone/>
              <a:defRPr/>
            </a:pPr>
            <a:endParaRPr lang="en-US" sz="3100" dirty="0">
              <a:solidFill>
                <a:schemeClr val="tx2"/>
              </a:solidFill>
            </a:endParaRPr>
          </a:p>
          <a:p>
            <a:pPr marL="0" indent="0" defTabSz="456229" fontAlgn="auto">
              <a:spcAft>
                <a:spcPts val="0"/>
              </a:spcAft>
              <a:buNone/>
              <a:defRPr/>
            </a:pPr>
            <a:r>
              <a:rPr lang="en-US" sz="3100" b="1" dirty="0">
                <a:solidFill>
                  <a:schemeClr val="tx2"/>
                </a:solidFill>
              </a:rPr>
              <a:t>	Zwelakhe Mbatha</a:t>
            </a:r>
          </a:p>
          <a:p>
            <a:pPr marL="0" indent="0" defTabSz="456229" fontAlgn="auto">
              <a:spcAft>
                <a:spcPts val="0"/>
              </a:spcAft>
              <a:buNone/>
              <a:defRPr/>
            </a:pPr>
            <a:endParaRPr lang="en-US" sz="3100" b="1" dirty="0">
              <a:solidFill>
                <a:schemeClr val="tx2"/>
              </a:solidFill>
            </a:endParaRPr>
          </a:p>
          <a:p>
            <a:pPr marL="0" indent="0" defTabSz="456229" fontAlgn="auto">
              <a:spcAft>
                <a:spcPts val="0"/>
              </a:spcAft>
              <a:buNone/>
              <a:defRPr/>
            </a:pPr>
            <a:r>
              <a:rPr lang="en-US" sz="3100" dirty="0">
                <a:solidFill>
                  <a:schemeClr val="tx2"/>
                </a:solidFill>
              </a:rPr>
              <a:t>	M&amp;E: M&amp;E Specialist </a:t>
            </a:r>
          </a:p>
          <a:p>
            <a:pPr marL="456228" lvl="1" indent="0" defTabSz="456229" fontAlgn="auto">
              <a:spcAft>
                <a:spcPts val="0"/>
              </a:spcAft>
              <a:buNone/>
              <a:defRPr/>
            </a:pPr>
            <a:r>
              <a:rPr lang="en-US" sz="3100" dirty="0">
                <a:solidFill>
                  <a:schemeClr val="tx2"/>
                </a:solidFill>
              </a:rPr>
              <a:t>011 403 1700</a:t>
            </a:r>
          </a:p>
          <a:p>
            <a:pPr marL="456228" lvl="1" indent="0" defTabSz="456229" fontAlgn="auto">
              <a:spcAft>
                <a:spcPts val="0"/>
              </a:spcAft>
              <a:buNone/>
              <a:defRPr/>
            </a:pPr>
            <a:r>
              <a:rPr lang="en-US" sz="3100" dirty="0">
                <a:solidFill>
                  <a:schemeClr val="tx2"/>
                </a:solidFill>
                <a:hlinkClick r:id="rId4"/>
              </a:rPr>
              <a:t>ZwelakheM@fpmseta.org.za</a:t>
            </a:r>
            <a:r>
              <a:rPr lang="en-US" sz="3100" dirty="0">
                <a:solidFill>
                  <a:schemeClr val="tx2"/>
                </a:solidFill>
              </a:rPr>
              <a:t> </a:t>
            </a:r>
          </a:p>
          <a:p>
            <a:pPr marL="456228" lvl="1" indent="0" defTabSz="456229" fontAlgn="auto">
              <a:spcAft>
                <a:spcPts val="0"/>
              </a:spcAft>
              <a:buFont typeface="Arial"/>
              <a:buNone/>
              <a:defRPr/>
            </a:pPr>
            <a:endParaRPr lang="en-US" sz="3100" dirty="0">
              <a:solidFill>
                <a:schemeClr val="tx2"/>
              </a:solidFill>
            </a:endParaRPr>
          </a:p>
          <a:p>
            <a:pPr marL="0" indent="0" defTabSz="456229" fontAlgn="auto">
              <a:spcAft>
                <a:spcPts val="0"/>
              </a:spcAft>
              <a:buNone/>
              <a:defRPr/>
            </a:pPr>
            <a:endParaRPr lang="en-US" sz="3100" dirty="0">
              <a:solidFill>
                <a:schemeClr val="tx2"/>
              </a:solidFill>
            </a:endParaRPr>
          </a:p>
          <a:p>
            <a:pPr marL="799128" lvl="1" indent="-342900" defTabSz="456229" fontAlgn="auto">
              <a:spcAft>
                <a:spcPts val="0"/>
              </a:spcAft>
              <a:buFontTx/>
              <a:buChar char="-"/>
              <a:defRPr/>
            </a:pPr>
            <a:endParaRPr lang="en-US" sz="1996" dirty="0">
              <a:solidFill>
                <a:schemeClr val="tx2"/>
              </a:solidFill>
            </a:endParaRPr>
          </a:p>
          <a:p>
            <a:pPr marL="0" indent="0" defTabSz="456229" fontAlgn="auto">
              <a:spcAft>
                <a:spcPts val="0"/>
              </a:spcAft>
              <a:buFont typeface="Arial"/>
              <a:buNone/>
              <a:defRPr/>
            </a:pPr>
            <a:r>
              <a:rPr lang="en-US" sz="1996" dirty="0">
                <a:solidFill>
                  <a:schemeClr val="tx2"/>
                </a:solidFill>
              </a:rPr>
              <a:t> </a:t>
            </a:r>
          </a:p>
          <a:p>
            <a:pPr marL="741372" lvl="1" indent="-285144" defTabSz="456229" fontAlgn="auto">
              <a:spcAft>
                <a:spcPts val="0"/>
              </a:spcAft>
              <a:defRPr/>
            </a:pPr>
            <a:endParaRPr lang="en-US" sz="1996" dirty="0">
              <a:solidFill>
                <a:schemeClr val="tx2"/>
              </a:solidFill>
            </a:endParaRPr>
          </a:p>
          <a:p>
            <a:pPr marL="342171" indent="-342171" defTabSz="456229" fontAlgn="auto">
              <a:spcAft>
                <a:spcPts val="0"/>
              </a:spcAft>
              <a:defRPr/>
            </a:pPr>
            <a:endParaRPr lang="en-US" sz="1996" dirty="0">
              <a:solidFill>
                <a:schemeClr val="tx2"/>
              </a:solidFill>
            </a:endParaRPr>
          </a:p>
          <a:p>
            <a:pPr marL="456240" lvl="1" indent="0" defTabSz="456229" fontAlgn="auto">
              <a:spcAft>
                <a:spcPts val="0"/>
              </a:spcAft>
              <a:buFont typeface="Arial"/>
              <a:buNone/>
              <a:defRPr/>
            </a:pPr>
            <a:endParaRPr lang="en-US" sz="1996" dirty="0">
              <a:solidFill>
                <a:schemeClr val="tx2"/>
              </a:solidFill>
            </a:endParaRPr>
          </a:p>
          <a:p>
            <a:pPr marL="456240" lvl="1" indent="0" defTabSz="456229" fontAlgn="auto">
              <a:spcAft>
                <a:spcPts val="0"/>
              </a:spcAft>
              <a:buFont typeface="Arial"/>
              <a:buNone/>
              <a:defRPr/>
            </a:pPr>
            <a:endParaRPr lang="en-US" sz="1996" dirty="0">
              <a:solidFill>
                <a:schemeClr val="tx2"/>
              </a:solidFill>
            </a:endParaRPr>
          </a:p>
          <a:p>
            <a:pPr marL="342171" indent="-342171" defTabSz="456229" fontAlgn="auto">
              <a:spcAft>
                <a:spcPts val="0"/>
              </a:spcAft>
              <a:defRPr/>
            </a:pPr>
            <a:endParaRPr lang="en-US" sz="1996" dirty="0">
              <a:solidFill>
                <a:schemeClr val="tx2"/>
              </a:solidFill>
            </a:endParaRPr>
          </a:p>
        </p:txBody>
      </p:sp>
      <p:sp>
        <p:nvSpPr>
          <p:cNvPr id="10" name="TextBox 9">
            <a:extLst>
              <a:ext uri="{FF2B5EF4-FFF2-40B4-BE49-F238E27FC236}">
                <a16:creationId xmlns:a16="http://schemas.microsoft.com/office/drawing/2014/main" id="{2B45E243-3D28-9C15-3DA5-8BB32E2F2118}"/>
              </a:ext>
            </a:extLst>
          </p:cNvPr>
          <p:cNvSpPr txBox="1"/>
          <p:nvPr/>
        </p:nvSpPr>
        <p:spPr>
          <a:xfrm>
            <a:off x="2592064" y="5044003"/>
            <a:ext cx="10272250"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4400" kern="0" dirty="0">
                <a:solidFill>
                  <a:schemeClr val="bg1"/>
                </a:solidFill>
                <a:latin typeface="+mn-lt"/>
              </a:rPr>
              <a:t>Contact Details </a:t>
            </a:r>
            <a:endParaRPr lang="en-ZA" sz="4400" dirty="0">
              <a:solidFill>
                <a:schemeClr val="bg1"/>
              </a:solidFill>
            </a:endParaRPr>
          </a:p>
        </p:txBody>
      </p:sp>
      <p:sp>
        <p:nvSpPr>
          <p:cNvPr id="11" name="TextBox 10">
            <a:extLst>
              <a:ext uri="{FF2B5EF4-FFF2-40B4-BE49-F238E27FC236}">
                <a16:creationId xmlns:a16="http://schemas.microsoft.com/office/drawing/2014/main" id="{F722E099-D75A-CF82-94A1-9DF5D83BB868}"/>
              </a:ext>
            </a:extLst>
          </p:cNvPr>
          <p:cNvSpPr txBox="1"/>
          <p:nvPr/>
        </p:nvSpPr>
        <p:spPr>
          <a:xfrm rot="5400000" flipH="1">
            <a:off x="8678440" y="-483226"/>
            <a:ext cx="553228" cy="4343401"/>
          </a:xfrm>
          <a:prstGeom prst="rect">
            <a:avLst/>
          </a:prstGeom>
          <a:noFill/>
        </p:spPr>
        <p:txBody>
          <a:bodyPr vert="vert270" wrap="square">
            <a:spAutoFit/>
          </a:bodyPr>
          <a:lstStyle/>
          <a:p>
            <a:pPr algn="ctr" defTabSz="912480" eaLnBrk="1" fontAlgn="auto" hangingPunct="1">
              <a:spcBef>
                <a:spcPts val="0"/>
              </a:spcBef>
              <a:spcAft>
                <a:spcPts val="0"/>
              </a:spcAft>
              <a:defRPr/>
            </a:pPr>
            <a:r>
              <a:rPr lang="en-US" sz="2395" b="1" kern="0" dirty="0">
                <a:solidFill>
                  <a:schemeClr val="tx2"/>
                </a:solidFill>
                <a:latin typeface="+mn-lt"/>
              </a:rPr>
              <a:t>HEAD OFFICE</a:t>
            </a:r>
          </a:p>
        </p:txBody>
      </p:sp>
      <p:sp>
        <p:nvSpPr>
          <p:cNvPr id="12" name="Content Placeholder 2">
            <a:extLst>
              <a:ext uri="{FF2B5EF4-FFF2-40B4-BE49-F238E27FC236}">
                <a16:creationId xmlns:a16="http://schemas.microsoft.com/office/drawing/2014/main" id="{94FA2768-A543-CAB9-C7B4-03A4692CA96C}"/>
              </a:ext>
            </a:extLst>
          </p:cNvPr>
          <p:cNvSpPr txBox="1">
            <a:spLocks/>
          </p:cNvSpPr>
          <p:nvPr/>
        </p:nvSpPr>
        <p:spPr>
          <a:xfrm>
            <a:off x="12531720" y="2220949"/>
            <a:ext cx="4154487" cy="6415551"/>
          </a:xfrm>
          <a:prstGeom prst="rect">
            <a:avLst/>
          </a:prstGeom>
        </p:spPr>
        <p:txBody>
          <a:bodyPr lIns="91250" tIns="45625" rIns="91250" bIns="45625">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6240" fontAlgn="auto">
              <a:spcAft>
                <a:spcPts val="0"/>
              </a:spcAft>
              <a:buNone/>
              <a:defRPr/>
            </a:pPr>
            <a:endParaRPr lang="en-US" sz="2600" b="1" dirty="0">
              <a:solidFill>
                <a:schemeClr val="tx2"/>
              </a:solidFill>
            </a:endParaRPr>
          </a:p>
          <a:p>
            <a:pPr marL="342180" indent="-342180" defTabSz="456240" fontAlgn="auto">
              <a:spcAft>
                <a:spcPts val="0"/>
              </a:spcAft>
              <a:defRPr/>
            </a:pPr>
            <a:endParaRPr lang="en-US" sz="2400" dirty="0">
              <a:solidFill>
                <a:schemeClr val="tx2"/>
              </a:solidFill>
            </a:endParaRPr>
          </a:p>
          <a:p>
            <a:pPr marL="342180" indent="-342180" defTabSz="456240" fontAlgn="auto">
              <a:spcAft>
                <a:spcPts val="0"/>
              </a:spcAft>
              <a:defRPr/>
            </a:pPr>
            <a:endParaRPr lang="en-US" sz="1996" dirty="0">
              <a:solidFill>
                <a:schemeClr val="tx2"/>
              </a:solidFill>
            </a:endParaRPr>
          </a:p>
          <a:p>
            <a:pPr marL="456240" lvl="1" indent="0" defTabSz="456240" fontAlgn="auto">
              <a:spcAft>
                <a:spcPts val="0"/>
              </a:spcAft>
              <a:buFont typeface="Arial"/>
              <a:buNone/>
              <a:defRPr/>
            </a:pPr>
            <a:endParaRPr lang="en-US" sz="1996" dirty="0">
              <a:solidFill>
                <a:schemeClr val="tx2"/>
              </a:solidFill>
            </a:endParaRPr>
          </a:p>
          <a:p>
            <a:pPr marL="456240" lvl="1" indent="0" defTabSz="456240" fontAlgn="auto">
              <a:spcAft>
                <a:spcPts val="0"/>
              </a:spcAft>
              <a:buFont typeface="Arial"/>
              <a:buNone/>
              <a:defRPr/>
            </a:pPr>
            <a:endParaRPr lang="en-US" sz="1996" dirty="0">
              <a:solidFill>
                <a:schemeClr val="tx2"/>
              </a:solidFill>
            </a:endParaRPr>
          </a:p>
          <a:p>
            <a:pPr marL="342180" indent="-342180" defTabSz="456240" fontAlgn="auto">
              <a:spcAft>
                <a:spcPts val="0"/>
              </a:spcAft>
              <a:defRPr/>
            </a:pPr>
            <a:endParaRPr lang="en-US" sz="1996" dirty="0">
              <a:solidFill>
                <a:schemeClr val="tx2"/>
              </a:solidFill>
            </a:endParaRPr>
          </a:p>
        </p:txBody>
      </p:sp>
    </p:spTree>
    <p:extLst>
      <p:ext uri="{BB962C8B-B14F-4D97-AF65-F5344CB8AC3E}">
        <p14:creationId xmlns:p14="http://schemas.microsoft.com/office/powerpoint/2010/main" val="1796473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747F"/>
        </a:solidFill>
        <a:effectLst/>
      </p:bgPr>
    </p:bg>
    <p:spTree>
      <p:nvGrpSpPr>
        <p:cNvPr id="1" name=""/>
        <p:cNvGrpSpPr/>
        <p:nvPr/>
      </p:nvGrpSpPr>
      <p:grpSpPr>
        <a:xfrm>
          <a:off x="0" y="0"/>
          <a:ext cx="0" cy="0"/>
          <a:chOff x="0" y="0"/>
          <a:chExt cx="0" cy="0"/>
        </a:xfrm>
      </p:grpSpPr>
      <p:sp>
        <p:nvSpPr>
          <p:cNvPr id="3" name="Freeform 3"/>
          <p:cNvSpPr/>
          <p:nvPr/>
        </p:nvSpPr>
        <p:spPr>
          <a:xfrm rot="16200000">
            <a:off x="4335103" y="1010854"/>
            <a:ext cx="9617795" cy="8265292"/>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bg1"/>
          </a:solidFill>
        </p:spPr>
        <p:txBody>
          <a:bodyPr/>
          <a:lstStyle/>
          <a:p>
            <a:endParaRPr lang="en-ZA"/>
          </a:p>
        </p:txBody>
      </p:sp>
      <p:grpSp>
        <p:nvGrpSpPr>
          <p:cNvPr id="5" name="Group 5"/>
          <p:cNvGrpSpPr/>
          <p:nvPr/>
        </p:nvGrpSpPr>
        <p:grpSpPr>
          <a:xfrm rot="-5400000">
            <a:off x="7360453" y="2966482"/>
            <a:ext cx="3567094" cy="5511342"/>
            <a:chOff x="0" y="0"/>
            <a:chExt cx="906773" cy="1451547"/>
          </a:xfrm>
          <a:solidFill>
            <a:schemeClr val="bg1"/>
          </a:solidFill>
        </p:grpSpPr>
        <p:sp>
          <p:nvSpPr>
            <p:cNvPr id="6" name="Freeform 6"/>
            <p:cNvSpPr/>
            <p:nvPr/>
          </p:nvSpPr>
          <p:spPr>
            <a:xfrm>
              <a:off x="0" y="0"/>
              <a:ext cx="906773" cy="1451547"/>
            </a:xfrm>
            <a:custGeom>
              <a:avLst/>
              <a:gdLst/>
              <a:ahLst/>
              <a:cxnLst/>
              <a:rect l="l" t="t" r="r" b="b"/>
              <a:pathLst>
                <a:path w="906773" h="1451547">
                  <a:moveTo>
                    <a:pt x="0" y="0"/>
                  </a:moveTo>
                  <a:lnTo>
                    <a:pt x="906773" y="0"/>
                  </a:lnTo>
                  <a:lnTo>
                    <a:pt x="906773" y="1451547"/>
                  </a:lnTo>
                  <a:lnTo>
                    <a:pt x="0" y="1451547"/>
                  </a:lnTo>
                  <a:close/>
                </a:path>
              </a:pathLst>
            </a:custGeom>
            <a:grpFill/>
          </p:spPr>
          <p:txBody>
            <a:bodyPr/>
            <a:lstStyle/>
            <a:p>
              <a:endParaRPr lang="en-ZA"/>
            </a:p>
          </p:txBody>
        </p:sp>
        <p:sp>
          <p:nvSpPr>
            <p:cNvPr id="7" name="TextBox 7"/>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7434859" y="-1392571"/>
            <a:ext cx="3442903" cy="5511342"/>
            <a:chOff x="0" y="0"/>
            <a:chExt cx="906773" cy="1451547"/>
          </a:xfrm>
          <a:solidFill>
            <a:schemeClr val="bg1"/>
          </a:solidFill>
        </p:grpSpPr>
        <p:sp>
          <p:nvSpPr>
            <p:cNvPr id="9" name="Freeform 9"/>
            <p:cNvSpPr/>
            <p:nvPr/>
          </p:nvSpPr>
          <p:spPr>
            <a:xfrm>
              <a:off x="0" y="0"/>
              <a:ext cx="906773" cy="1451547"/>
            </a:xfrm>
            <a:custGeom>
              <a:avLst/>
              <a:gdLst/>
              <a:ahLst/>
              <a:cxnLst/>
              <a:rect l="l" t="t" r="r" b="b"/>
              <a:pathLst>
                <a:path w="906773" h="1451547">
                  <a:moveTo>
                    <a:pt x="0" y="0"/>
                  </a:moveTo>
                  <a:lnTo>
                    <a:pt x="906773" y="0"/>
                  </a:lnTo>
                  <a:lnTo>
                    <a:pt x="906773" y="1451547"/>
                  </a:lnTo>
                  <a:lnTo>
                    <a:pt x="0" y="1451547"/>
                  </a:lnTo>
                  <a:close/>
                </a:path>
              </a:pathLst>
            </a:custGeom>
            <a:grpFill/>
          </p:spPr>
          <p:txBody>
            <a:bodyPr/>
            <a:lstStyle/>
            <a:p>
              <a:endParaRPr lang="en-ZA"/>
            </a:p>
          </p:txBody>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4957496" y="1496218"/>
            <a:ext cx="8373008" cy="7294564"/>
            <a:chOff x="0" y="0"/>
            <a:chExt cx="6350000" cy="5532120"/>
          </a:xfrm>
          <a:solidFill>
            <a:srgbClr val="4F747F"/>
          </a:solidFill>
        </p:grpSpPr>
        <p:sp>
          <p:nvSpPr>
            <p:cNvPr id="12" name="Freeform 12"/>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txBody>
            <a:bodyPr/>
            <a:lstStyle/>
            <a:p>
              <a:endParaRPr lang="en-ZA"/>
            </a:p>
          </p:txBody>
        </p:sp>
      </p:grpSp>
      <p:sp>
        <p:nvSpPr>
          <p:cNvPr id="13" name="AutoShape 13"/>
          <p:cNvSpPr/>
          <p:nvPr/>
        </p:nvSpPr>
        <p:spPr>
          <a:xfrm rot="-1715946">
            <a:off x="8894443" y="9327390"/>
            <a:ext cx="3317663" cy="0"/>
          </a:xfrm>
          <a:prstGeom prst="line">
            <a:avLst/>
          </a:prstGeom>
          <a:ln w="85725" cap="flat">
            <a:solidFill>
              <a:srgbClr val="4F747F"/>
            </a:solidFill>
            <a:prstDash val="solid"/>
            <a:headEnd type="none" w="sm" len="sm"/>
            <a:tailEnd type="none" w="sm" len="sm"/>
          </a:ln>
        </p:spPr>
        <p:txBody>
          <a:bodyPr/>
          <a:lstStyle/>
          <a:p>
            <a:endParaRPr lang="en-ZA"/>
          </a:p>
        </p:txBody>
      </p:sp>
      <p:sp>
        <p:nvSpPr>
          <p:cNvPr id="14" name="AutoShape 14"/>
          <p:cNvSpPr/>
          <p:nvPr/>
        </p:nvSpPr>
        <p:spPr>
          <a:xfrm rot="9084053">
            <a:off x="6088205" y="873885"/>
            <a:ext cx="3317663" cy="0"/>
          </a:xfrm>
          <a:prstGeom prst="line">
            <a:avLst/>
          </a:prstGeom>
          <a:ln w="85725" cap="flat">
            <a:solidFill>
              <a:srgbClr val="4F747F"/>
            </a:solidFill>
            <a:prstDash val="solid"/>
            <a:headEnd type="none" w="sm" len="sm"/>
            <a:tailEnd type="none" w="sm" len="sm"/>
          </a:ln>
        </p:spPr>
        <p:txBody>
          <a:bodyPr/>
          <a:lstStyle/>
          <a:p>
            <a:endParaRPr lang="en-ZA"/>
          </a:p>
        </p:txBody>
      </p:sp>
      <p:sp>
        <p:nvSpPr>
          <p:cNvPr id="15" name="AutoShape 15"/>
          <p:cNvSpPr/>
          <p:nvPr/>
        </p:nvSpPr>
        <p:spPr>
          <a:xfrm rot="-8950593">
            <a:off x="6057734" y="9272285"/>
            <a:ext cx="3317663" cy="0"/>
          </a:xfrm>
          <a:prstGeom prst="line">
            <a:avLst/>
          </a:prstGeom>
          <a:ln w="85725" cap="flat">
            <a:solidFill>
              <a:srgbClr val="4F747F"/>
            </a:solidFill>
            <a:prstDash val="solid"/>
            <a:headEnd type="none" w="sm" len="sm"/>
            <a:tailEnd type="none" w="sm" len="sm"/>
          </a:ln>
        </p:spPr>
        <p:txBody>
          <a:bodyPr/>
          <a:lstStyle/>
          <a:p>
            <a:endParaRPr lang="en-ZA"/>
          </a:p>
        </p:txBody>
      </p:sp>
      <p:sp>
        <p:nvSpPr>
          <p:cNvPr id="16" name="AutoShape 16"/>
          <p:cNvSpPr/>
          <p:nvPr/>
        </p:nvSpPr>
        <p:spPr>
          <a:xfrm rot="1849406">
            <a:off x="8924914" y="928990"/>
            <a:ext cx="3317663" cy="0"/>
          </a:xfrm>
          <a:prstGeom prst="line">
            <a:avLst/>
          </a:prstGeom>
          <a:ln w="85725" cap="flat">
            <a:solidFill>
              <a:srgbClr val="4F747F"/>
            </a:solidFill>
            <a:prstDash val="solid"/>
            <a:headEnd type="none" w="sm" len="sm"/>
            <a:tailEnd type="none" w="sm" len="sm"/>
          </a:ln>
        </p:spPr>
        <p:txBody>
          <a:bodyPr/>
          <a:lstStyle/>
          <a:p>
            <a:endParaRPr lang="en-ZA"/>
          </a:p>
        </p:txBody>
      </p:sp>
      <p:sp>
        <p:nvSpPr>
          <p:cNvPr id="17" name="TextBox 17"/>
          <p:cNvSpPr txBox="1"/>
          <p:nvPr/>
        </p:nvSpPr>
        <p:spPr>
          <a:xfrm>
            <a:off x="5791199" y="4419314"/>
            <a:ext cx="7000083" cy="26994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nchor="t">
            <a:spAutoFit/>
          </a:bodyPr>
          <a:lstStyle/>
          <a:p>
            <a:pPr algn="ctr">
              <a:lnSpc>
                <a:spcPts val="11000"/>
              </a:lnSpc>
            </a:pPr>
            <a:r>
              <a:rPr lang="en-US" sz="6000" dirty="0">
                <a:solidFill>
                  <a:srgbClr val="606060"/>
                </a:solidFill>
                <a:latin typeface="League Spartan"/>
              </a:rPr>
              <a:t>Q&amp;A</a:t>
            </a:r>
          </a:p>
          <a:p>
            <a:pPr algn="ctr">
              <a:lnSpc>
                <a:spcPts val="11000"/>
              </a:lnSpc>
            </a:pPr>
            <a:r>
              <a:rPr lang="en-US" sz="6000" dirty="0">
                <a:solidFill>
                  <a:srgbClr val="606060"/>
                </a:solidFill>
                <a:latin typeface="League Spartan"/>
              </a:rPr>
              <a:t>THANK YOU !!</a:t>
            </a:r>
          </a:p>
        </p:txBody>
      </p:sp>
      <p:sp>
        <p:nvSpPr>
          <p:cNvPr id="21" name="Freeform 21"/>
          <p:cNvSpPr/>
          <p:nvPr/>
        </p:nvSpPr>
        <p:spPr>
          <a:xfrm>
            <a:off x="-1805930"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chemeClr val="bg1"/>
          </a:solidFill>
        </p:spPr>
        <p:txBody>
          <a:bodyPr/>
          <a:lstStyle/>
          <a:p>
            <a:endParaRPr lang="en-ZA"/>
          </a:p>
        </p:txBody>
      </p:sp>
      <p:sp>
        <p:nvSpPr>
          <p:cNvPr id="24" name="Freeform 24"/>
          <p:cNvSpPr/>
          <p:nvPr/>
        </p:nvSpPr>
        <p:spPr>
          <a:xfrm>
            <a:off x="1711247"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27" name="Freeform 27"/>
          <p:cNvSpPr/>
          <p:nvPr/>
        </p:nvSpPr>
        <p:spPr>
          <a:xfrm>
            <a:off x="3321657"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chemeClr val="bg1"/>
          </a:solidFill>
        </p:spPr>
        <p:txBody>
          <a:bodyPr/>
          <a:lstStyle/>
          <a:p>
            <a:endParaRPr lang="en-ZA"/>
          </a:p>
        </p:txBody>
      </p:sp>
      <p:sp>
        <p:nvSpPr>
          <p:cNvPr id="30" name="Freeform 30"/>
          <p:cNvSpPr/>
          <p:nvPr/>
        </p:nvSpPr>
        <p:spPr>
          <a:xfrm>
            <a:off x="12311849"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chemeClr val="bg1"/>
          </a:solidFill>
        </p:spPr>
        <p:txBody>
          <a:bodyPr/>
          <a:lstStyle/>
          <a:p>
            <a:endParaRPr lang="en-ZA"/>
          </a:p>
        </p:txBody>
      </p:sp>
      <p:sp>
        <p:nvSpPr>
          <p:cNvPr id="33" name="Freeform 33"/>
          <p:cNvSpPr/>
          <p:nvPr/>
        </p:nvSpPr>
        <p:spPr>
          <a:xfrm>
            <a:off x="15829027"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36" name="Freeform 36"/>
          <p:cNvSpPr/>
          <p:nvPr/>
        </p:nvSpPr>
        <p:spPr>
          <a:xfrm>
            <a:off x="17439436"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chemeClr val="bg1"/>
          </a:solidFill>
        </p:spPr>
        <p:txBody>
          <a:bodyPr/>
          <a:lstStyle/>
          <a:p>
            <a:endParaRPr lang="en-ZA"/>
          </a:p>
        </p:txBody>
      </p:sp>
      <p:pic>
        <p:nvPicPr>
          <p:cNvPr id="2" name="Picture 1" descr="A picture containing text, businesscard, font, logo&#10;&#10;Description automatically generated">
            <a:extLst>
              <a:ext uri="{FF2B5EF4-FFF2-40B4-BE49-F238E27FC236}">
                <a16:creationId xmlns:a16="http://schemas.microsoft.com/office/drawing/2014/main" id="{4598137C-5A43-17D3-7657-DF40BD3D9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698" y="2171700"/>
            <a:ext cx="4393461" cy="3219455"/>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747F"/>
        </a:solidFill>
        <a:effectLst/>
      </p:bgPr>
    </p:bg>
    <p:spTree>
      <p:nvGrpSpPr>
        <p:cNvPr id="1" name=""/>
        <p:cNvGrpSpPr/>
        <p:nvPr/>
      </p:nvGrpSpPr>
      <p:grpSpPr>
        <a:xfrm>
          <a:off x="0" y="0"/>
          <a:ext cx="0" cy="0"/>
          <a:chOff x="0" y="0"/>
          <a:chExt cx="0" cy="0"/>
        </a:xfrm>
      </p:grpSpPr>
      <p:sp>
        <p:nvSpPr>
          <p:cNvPr id="3" name="Freeform 3"/>
          <p:cNvSpPr/>
          <p:nvPr/>
        </p:nvSpPr>
        <p:spPr>
          <a:xfrm rot="16200000">
            <a:off x="10094482" y="1570576"/>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sp>
        <p:nvSpPr>
          <p:cNvPr id="6" name="Freeform 6"/>
          <p:cNvSpPr/>
          <p:nvPr/>
        </p:nvSpPr>
        <p:spPr>
          <a:xfrm rot="16200000">
            <a:off x="11246381" y="4860482"/>
            <a:ext cx="5402896" cy="5511342"/>
          </a:xfrm>
          <a:custGeom>
            <a:avLst/>
            <a:gdLst/>
            <a:ahLst/>
            <a:cxnLst/>
            <a:rect l="l" t="t" r="r" b="b"/>
            <a:pathLst>
              <a:path w="1631985" h="1451547">
                <a:moveTo>
                  <a:pt x="0" y="0"/>
                </a:moveTo>
                <a:lnTo>
                  <a:pt x="1631985" y="0"/>
                </a:lnTo>
                <a:lnTo>
                  <a:pt x="1631985" y="1451547"/>
                </a:lnTo>
                <a:lnTo>
                  <a:pt x="0" y="1451547"/>
                </a:lnTo>
                <a:close/>
              </a:path>
            </a:pathLst>
          </a:custGeom>
          <a:solidFill>
            <a:srgbClr val="ACBF79"/>
          </a:solidFill>
        </p:spPr>
        <p:txBody>
          <a:bodyPr/>
          <a:lstStyle/>
          <a:p>
            <a:endParaRPr lang="en-ZA"/>
          </a:p>
        </p:txBody>
      </p:sp>
      <p:sp>
        <p:nvSpPr>
          <p:cNvPr id="9" name="Freeform 9"/>
          <p:cNvSpPr/>
          <p:nvPr/>
        </p:nvSpPr>
        <p:spPr>
          <a:xfrm>
            <a:off x="-9525"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2" name="Freeform 12"/>
          <p:cNvSpPr/>
          <p:nvPr/>
        </p:nvSpPr>
        <p:spPr>
          <a:xfrm>
            <a:off x="3459138" y="90678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15" name="Freeform 15"/>
          <p:cNvSpPr/>
          <p:nvPr/>
        </p:nvSpPr>
        <p:spPr>
          <a:xfrm>
            <a:off x="5188177" y="90667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grpSp>
        <p:nvGrpSpPr>
          <p:cNvPr id="17" name="Group 17"/>
          <p:cNvGrpSpPr/>
          <p:nvPr/>
        </p:nvGrpSpPr>
        <p:grpSpPr>
          <a:xfrm rot="-5400000">
            <a:off x="10593203" y="1959497"/>
            <a:ext cx="6709253" cy="5845101"/>
            <a:chOff x="0" y="0"/>
            <a:chExt cx="6350000" cy="5532120"/>
          </a:xfrm>
        </p:grpSpPr>
        <p:sp>
          <p:nvSpPr>
            <p:cNvPr id="18"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0D7377"/>
            </a:solidFill>
          </p:spPr>
          <p:txBody>
            <a:bodyPr/>
            <a:lstStyle/>
            <a:p>
              <a:endParaRPr lang="en-ZA"/>
            </a:p>
          </p:txBody>
        </p:sp>
      </p:grpSp>
      <p:sp>
        <p:nvSpPr>
          <p:cNvPr id="19" name="AutoShape 19"/>
          <p:cNvSpPr/>
          <p:nvPr/>
        </p:nvSpPr>
        <p:spPr>
          <a:xfrm rot="-1715946">
            <a:off x="13698272" y="8383758"/>
            <a:ext cx="3317663" cy="0"/>
          </a:xfrm>
          <a:prstGeom prst="line">
            <a:avLst/>
          </a:prstGeom>
          <a:ln w="85725" cap="flat">
            <a:solidFill>
              <a:srgbClr val="0D7377"/>
            </a:solidFill>
            <a:prstDash val="solid"/>
            <a:headEnd type="none" w="sm" len="sm"/>
            <a:tailEnd type="none" w="sm" len="sm"/>
          </a:ln>
        </p:spPr>
        <p:txBody>
          <a:bodyPr/>
          <a:lstStyle/>
          <a:p>
            <a:endParaRPr lang="en-ZA"/>
          </a:p>
        </p:txBody>
      </p:sp>
      <p:sp>
        <p:nvSpPr>
          <p:cNvPr id="20" name="AutoShape 20"/>
          <p:cNvSpPr/>
          <p:nvPr/>
        </p:nvSpPr>
        <p:spPr>
          <a:xfrm rot="-8950593">
            <a:off x="10861563" y="8328653"/>
            <a:ext cx="3317663" cy="0"/>
          </a:xfrm>
          <a:prstGeom prst="line">
            <a:avLst/>
          </a:prstGeom>
          <a:ln w="85725" cap="flat">
            <a:solidFill>
              <a:srgbClr val="0D7377"/>
            </a:solidFill>
            <a:prstDash val="solid"/>
            <a:headEnd type="none" w="sm" len="sm"/>
            <a:tailEnd type="none" w="sm" len="sm"/>
          </a:ln>
        </p:spPr>
        <p:txBody>
          <a:bodyPr/>
          <a:lstStyle/>
          <a:p>
            <a:endParaRPr lang="en-ZA"/>
          </a:p>
        </p:txBody>
      </p:sp>
      <p:grpSp>
        <p:nvGrpSpPr>
          <p:cNvPr id="22" name="Group 22"/>
          <p:cNvGrpSpPr>
            <a:grpSpLocks noChangeAspect="1"/>
          </p:cNvGrpSpPr>
          <p:nvPr/>
        </p:nvGrpSpPr>
        <p:grpSpPr>
          <a:xfrm>
            <a:off x="11369337" y="1904574"/>
            <a:ext cx="5156985" cy="5954948"/>
            <a:chOff x="0" y="0"/>
            <a:chExt cx="5499100" cy="6350000"/>
          </a:xfrm>
        </p:grpSpPr>
        <p:sp>
          <p:nvSpPr>
            <p:cNvPr id="23" name="Freeform 23"/>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3"/>
              <a:stretch>
                <a:fillRect l="-26453" r="-46756"/>
              </a:stretch>
            </a:blipFill>
          </p:spPr>
          <p:txBody>
            <a:bodyPr/>
            <a:lstStyle/>
            <a:p>
              <a:endParaRPr lang="en-ZA"/>
            </a:p>
          </p:txBody>
        </p:sp>
      </p:grpSp>
      <p:sp>
        <p:nvSpPr>
          <p:cNvPr id="5" name="Text Placeholder 8">
            <a:extLst>
              <a:ext uri="{FF2B5EF4-FFF2-40B4-BE49-F238E27FC236}">
                <a16:creationId xmlns:a16="http://schemas.microsoft.com/office/drawing/2014/main" id="{4C2D245F-85DE-9F3E-59BE-829D617EFBF6}"/>
              </a:ext>
            </a:extLst>
          </p:cNvPr>
          <p:cNvSpPr txBox="1">
            <a:spLocks/>
          </p:cNvSpPr>
          <p:nvPr/>
        </p:nvSpPr>
        <p:spPr>
          <a:xfrm>
            <a:off x="818983" y="1645494"/>
            <a:ext cx="9707334" cy="78012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2" indent="0">
              <a:buNone/>
            </a:pPr>
            <a:endParaRPr kumimoji="0" lang="en-ZA"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39750" indent="-357188">
              <a:buFont typeface="+mj-lt"/>
              <a:buAutoNum type="arabicPeriod"/>
            </a:pPr>
            <a:endParaRPr lang="en-ZA" sz="2000" dirty="0">
              <a:solidFill>
                <a:sysClr val="windowText" lastClr="000000"/>
              </a:solidFill>
            </a:endParaRPr>
          </a:p>
          <a:p>
            <a:pPr marL="722313" indent="-366713">
              <a:buFont typeface="+mj-lt"/>
              <a:buAutoNum type="arabicPeriod"/>
            </a:pPr>
            <a:endParaRPr lang="en-US" sz="2400" dirty="0">
              <a:solidFill>
                <a:schemeClr val="accent1">
                  <a:lumMod val="50000"/>
                </a:schemeClr>
              </a:solidFill>
            </a:endParaRPr>
          </a:p>
        </p:txBody>
      </p:sp>
      <p:sp>
        <p:nvSpPr>
          <p:cNvPr id="4" name="Title 1">
            <a:extLst>
              <a:ext uri="{FF2B5EF4-FFF2-40B4-BE49-F238E27FC236}">
                <a16:creationId xmlns:a16="http://schemas.microsoft.com/office/drawing/2014/main" id="{0B556A25-7E27-5C00-6780-A43D4A14FFF5}"/>
              </a:ext>
            </a:extLst>
          </p:cNvPr>
          <p:cNvSpPr txBox="1">
            <a:spLocks/>
          </p:cNvSpPr>
          <p:nvPr/>
        </p:nvSpPr>
        <p:spPr>
          <a:xfrm>
            <a:off x="152400" y="1016247"/>
            <a:ext cx="8750740" cy="5492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rPr>
              <a:t>TABLE OF CONTENTS</a:t>
            </a:r>
          </a:p>
        </p:txBody>
      </p:sp>
      <p:graphicFrame>
        <p:nvGraphicFramePr>
          <p:cNvPr id="27" name="Content Placeholder 2">
            <a:extLst>
              <a:ext uri="{FF2B5EF4-FFF2-40B4-BE49-F238E27FC236}">
                <a16:creationId xmlns:a16="http://schemas.microsoft.com/office/drawing/2014/main" id="{A0233293-B3BC-7D25-3CD4-B62E49072C00}"/>
              </a:ext>
            </a:extLst>
          </p:cNvPr>
          <p:cNvGraphicFramePr/>
          <p:nvPr>
            <p:extLst>
              <p:ext uri="{D42A27DB-BD31-4B8C-83A1-F6EECF244321}">
                <p14:modId xmlns:p14="http://schemas.microsoft.com/office/powerpoint/2010/main" val="1521018756"/>
              </p:ext>
            </p:extLst>
          </p:nvPr>
        </p:nvGraphicFramePr>
        <p:xfrm>
          <a:off x="771159" y="2079387"/>
          <a:ext cx="7886700" cy="6656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9735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991600" y="2520315"/>
            <a:ext cx="6430989" cy="5934655"/>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5" name="Group 5"/>
          <p:cNvGrpSpPr/>
          <p:nvPr/>
        </p:nvGrpSpPr>
        <p:grpSpPr>
          <a:xfrm>
            <a:off x="13385464" y="2960593"/>
            <a:ext cx="4902536" cy="4938578"/>
            <a:chOff x="0" y="0"/>
            <a:chExt cx="1721018" cy="1451547"/>
          </a:xfrm>
          <a:solidFill>
            <a:srgbClr val="ACBF79"/>
          </a:solidFill>
        </p:grpSpPr>
        <p:sp>
          <p:nvSpPr>
            <p:cNvPr id="6" name="Freeform 6"/>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7" name="TextBox 7"/>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20567" y="9419196"/>
            <a:ext cx="3713233" cy="853516"/>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2" name="Freeform 12"/>
          <p:cNvSpPr/>
          <p:nvPr/>
        </p:nvSpPr>
        <p:spPr>
          <a:xfrm>
            <a:off x="13350319" y="0"/>
            <a:ext cx="3124200" cy="7078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5" name="Freeform 15"/>
          <p:cNvSpPr/>
          <p:nvPr/>
        </p:nvSpPr>
        <p:spPr>
          <a:xfrm>
            <a:off x="2819400" y="9433484"/>
            <a:ext cx="2083588" cy="839228"/>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18" name="Freeform 18"/>
          <p:cNvSpPr/>
          <p:nvPr/>
        </p:nvSpPr>
        <p:spPr>
          <a:xfrm>
            <a:off x="15794428" y="4762"/>
            <a:ext cx="1647699" cy="703066"/>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21" name="Freeform 21"/>
          <p:cNvSpPr/>
          <p:nvPr/>
        </p:nvSpPr>
        <p:spPr>
          <a:xfrm>
            <a:off x="4116078" y="9447772"/>
            <a:ext cx="2083588" cy="839228"/>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24" name="Freeform 24"/>
          <p:cNvSpPr/>
          <p:nvPr/>
        </p:nvSpPr>
        <p:spPr>
          <a:xfrm>
            <a:off x="16618277" y="-16072"/>
            <a:ext cx="1647699" cy="742950"/>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grpSp>
        <p:nvGrpSpPr>
          <p:cNvPr id="26" name="Group 26"/>
          <p:cNvGrpSpPr/>
          <p:nvPr/>
        </p:nvGrpSpPr>
        <p:grpSpPr>
          <a:xfrm>
            <a:off x="9325212" y="2828398"/>
            <a:ext cx="5598656" cy="5237652"/>
            <a:chOff x="0" y="0"/>
            <a:chExt cx="6350000" cy="5532120"/>
          </a:xfrm>
        </p:grpSpPr>
        <p:sp>
          <p:nvSpPr>
            <p:cNvPr id="27" name="Freeform 27"/>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grpSp>
        <p:nvGrpSpPr>
          <p:cNvPr id="28" name="Group 28"/>
          <p:cNvGrpSpPr>
            <a:grpSpLocks noChangeAspect="1"/>
          </p:cNvGrpSpPr>
          <p:nvPr/>
        </p:nvGrpSpPr>
        <p:grpSpPr>
          <a:xfrm>
            <a:off x="9540365" y="2960593"/>
            <a:ext cx="5229123" cy="4938578"/>
            <a:chOff x="0" y="0"/>
            <a:chExt cx="4282440" cy="3708400"/>
          </a:xfrm>
        </p:grpSpPr>
        <p:sp>
          <p:nvSpPr>
            <p:cNvPr id="29" name="Freeform 2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4251" r="-24251"/>
              </a:stretch>
            </a:blipFill>
          </p:spPr>
          <p:txBody>
            <a:bodyPr/>
            <a:lstStyle/>
            <a:p>
              <a:endParaRPr lang="en-ZA"/>
            </a:p>
          </p:txBody>
        </p:sp>
      </p:grpSp>
      <p:sp>
        <p:nvSpPr>
          <p:cNvPr id="35" name="AutoShape 35"/>
          <p:cNvSpPr/>
          <p:nvPr/>
        </p:nvSpPr>
        <p:spPr>
          <a:xfrm rot="-3705113">
            <a:off x="14301451" y="6522576"/>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36" name="AutoShape 36"/>
          <p:cNvSpPr/>
          <p:nvPr/>
        </p:nvSpPr>
        <p:spPr>
          <a:xfrm rot="-7186693">
            <a:off x="14263267" y="3658214"/>
            <a:ext cx="3317663" cy="0"/>
          </a:xfrm>
          <a:prstGeom prst="line">
            <a:avLst/>
          </a:prstGeom>
          <a:ln w="85725" cap="flat">
            <a:solidFill>
              <a:srgbClr val="FFFFFF"/>
            </a:solidFill>
            <a:prstDash val="solid"/>
            <a:headEnd type="none" w="sm" len="sm"/>
            <a:tailEnd type="none" w="sm" len="sm"/>
          </a:ln>
        </p:spPr>
        <p:txBody>
          <a:bodyPr/>
          <a:lstStyle/>
          <a:p>
            <a:endParaRPr lang="en-ZA"/>
          </a:p>
        </p:txBody>
      </p:sp>
      <p:pic>
        <p:nvPicPr>
          <p:cNvPr id="37" name="Picture 36" descr="A picture containing text, businesscard, font, logo&#10;&#10;Description automatically generated">
            <a:extLst>
              <a:ext uri="{FF2B5EF4-FFF2-40B4-BE49-F238E27FC236}">
                <a16:creationId xmlns:a16="http://schemas.microsoft.com/office/drawing/2014/main" id="{16831660-E788-6448-6857-DFA84B05C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7" y="-74092"/>
            <a:ext cx="4393461" cy="3145018"/>
          </a:xfrm>
          <a:prstGeom prst="rect">
            <a:avLst/>
          </a:prstGeom>
        </p:spPr>
      </p:pic>
      <p:sp>
        <p:nvSpPr>
          <p:cNvPr id="2" name="TextBox 22">
            <a:extLst>
              <a:ext uri="{FF2B5EF4-FFF2-40B4-BE49-F238E27FC236}">
                <a16:creationId xmlns:a16="http://schemas.microsoft.com/office/drawing/2014/main" id="{D5442B98-E590-C619-7114-62C2E4FB90FA}"/>
              </a:ext>
            </a:extLst>
          </p:cNvPr>
          <p:cNvSpPr txBox="1"/>
          <p:nvPr/>
        </p:nvSpPr>
        <p:spPr>
          <a:xfrm>
            <a:off x="3742207" y="326700"/>
            <a:ext cx="7789916" cy="6924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en-US" sz="4500" b="1" dirty="0">
                <a:solidFill>
                  <a:srgbClr val="4F747F"/>
                </a:solidFill>
                <a:latin typeface="+mj-lt"/>
              </a:rPr>
              <a:t>1. REGULATORY COMPLIANCE </a:t>
            </a:r>
          </a:p>
        </p:txBody>
      </p:sp>
      <p:sp>
        <p:nvSpPr>
          <p:cNvPr id="8" name="TextBox 7">
            <a:extLst>
              <a:ext uri="{FF2B5EF4-FFF2-40B4-BE49-F238E27FC236}">
                <a16:creationId xmlns:a16="http://schemas.microsoft.com/office/drawing/2014/main" id="{998E6DF8-54E0-A10A-2CA8-5F98B448292F}"/>
              </a:ext>
            </a:extLst>
          </p:cNvPr>
          <p:cNvSpPr txBox="1"/>
          <p:nvPr/>
        </p:nvSpPr>
        <p:spPr>
          <a:xfrm>
            <a:off x="457200" y="2960593"/>
            <a:ext cx="8533845" cy="6001643"/>
          </a:xfrm>
          <a:prstGeom prst="rect">
            <a:avLst/>
          </a:prstGeom>
          <a:noFill/>
        </p:spPr>
        <p:txBody>
          <a:bodyPr wrap="square">
            <a:spAutoFit/>
          </a:bodyPr>
          <a:lstStyle/>
          <a:p>
            <a:pPr marL="285750" indent="-285750">
              <a:buFont typeface="Wingdings" panose="05000000000000000000" pitchFamily="2" charset="2"/>
              <a:buChar char="§"/>
            </a:pPr>
            <a:r>
              <a:rPr lang="en-ZA" sz="2400" dirty="0"/>
              <a:t>The organisation has established and maintained a culture of good corporate governance through the implementation of approved policies and procedures.</a:t>
            </a:r>
          </a:p>
          <a:p>
            <a:pPr marL="285750" indent="-285750">
              <a:buFont typeface="Wingdings" panose="05000000000000000000" pitchFamily="2" charset="2"/>
              <a:buChar char="§"/>
            </a:pPr>
            <a:endParaRPr lang="en-ZA" sz="2400" dirty="0"/>
          </a:p>
          <a:p>
            <a:pPr marL="285750" indent="-285750">
              <a:buFont typeface="Wingdings" panose="05000000000000000000" pitchFamily="2" charset="2"/>
              <a:buChar char="§"/>
            </a:pPr>
            <a:r>
              <a:rPr lang="en-ZA" sz="2400" dirty="0"/>
              <a:t>The FP&amp;M SETA has a fraud prevention plan in place to guide the entity in its efforts to curb fraudulent behaviour that could lead to financial loss and reputational damage.</a:t>
            </a:r>
          </a:p>
          <a:p>
            <a:pPr marL="285750" indent="-285750">
              <a:buFont typeface="Wingdings" panose="05000000000000000000" pitchFamily="2" charset="2"/>
              <a:buChar char="§"/>
            </a:pPr>
            <a:endParaRPr lang="en-ZA" sz="2400" dirty="0"/>
          </a:p>
          <a:p>
            <a:pPr marL="285750" indent="-285750">
              <a:buFont typeface="Wingdings" panose="05000000000000000000" pitchFamily="2" charset="2"/>
              <a:buChar char="§"/>
            </a:pPr>
            <a:r>
              <a:rPr lang="en-ZA" sz="2400" dirty="0"/>
              <a:t>The FP&amp;M SETA has a dedicated toll-free number, managed by an independent service provider that is accessible to internal and external stakeholders to report activities that may appear to be in contradiction with acceptable practices.</a:t>
            </a:r>
          </a:p>
          <a:p>
            <a:pPr marL="285750" indent="-285750">
              <a:buFont typeface="Wingdings" panose="05000000000000000000" pitchFamily="2" charset="2"/>
              <a:buChar char="§"/>
            </a:pPr>
            <a:endParaRPr lang="en-ZA" sz="2400" dirty="0"/>
          </a:p>
          <a:p>
            <a:pPr marL="285750" indent="-285750">
              <a:buFont typeface="Wingdings" panose="05000000000000000000" pitchFamily="2" charset="2"/>
              <a:buChar char="§"/>
            </a:pPr>
            <a:r>
              <a:rPr lang="en-ZA" sz="2400" dirty="0"/>
              <a:t>GRCL and M&amp;E divisions ensure continuous full compliance with legislation and updates.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747F"/>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43C0B78-B5F6-7D07-3048-08B723AF5E84}"/>
              </a:ext>
            </a:extLst>
          </p:cNvPr>
          <p:cNvGrpSpPr/>
          <p:nvPr/>
        </p:nvGrpSpPr>
        <p:grpSpPr>
          <a:xfrm rot="-10800000">
            <a:off x="-2971800" y="-419099"/>
            <a:ext cx="10686704" cy="10918398"/>
            <a:chOff x="0" y="0"/>
            <a:chExt cx="878585" cy="897633"/>
          </a:xfrm>
        </p:grpSpPr>
        <p:sp>
          <p:nvSpPr>
            <p:cNvPr id="3" name="Freeform 3">
              <a:extLst>
                <a:ext uri="{FF2B5EF4-FFF2-40B4-BE49-F238E27FC236}">
                  <a16:creationId xmlns:a16="http://schemas.microsoft.com/office/drawing/2014/main" id="{8D5EF691-2B5C-A263-B9D1-986C37BAE2B7}"/>
                </a:ext>
              </a:extLst>
            </p:cNvPr>
            <p:cNvSpPr/>
            <p:nvPr/>
          </p:nvSpPr>
          <p:spPr>
            <a:xfrm>
              <a:off x="0" y="0"/>
              <a:ext cx="878585" cy="897633"/>
            </a:xfrm>
            <a:custGeom>
              <a:avLst/>
              <a:gdLst/>
              <a:ahLst/>
              <a:cxnLst/>
              <a:rect l="l" t="t" r="r" b="b"/>
              <a:pathLst>
                <a:path w="878585" h="897633">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txBody>
            <a:bodyPr/>
            <a:lstStyle/>
            <a:p>
              <a:endParaRPr lang="en-ZA"/>
            </a:p>
          </p:txBody>
        </p:sp>
        <p:sp>
          <p:nvSpPr>
            <p:cNvPr id="4" name="TextBox 4">
              <a:extLst>
                <a:ext uri="{FF2B5EF4-FFF2-40B4-BE49-F238E27FC236}">
                  <a16:creationId xmlns:a16="http://schemas.microsoft.com/office/drawing/2014/main" id="{90300F3A-AA75-14EF-A411-643C0563B22F}"/>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5" name="AutoShape 5">
            <a:extLst>
              <a:ext uri="{FF2B5EF4-FFF2-40B4-BE49-F238E27FC236}">
                <a16:creationId xmlns:a16="http://schemas.microsoft.com/office/drawing/2014/main" id="{790DCEC1-9A34-4599-CADB-F01F222F72F5}"/>
              </a:ext>
            </a:extLst>
          </p:cNvPr>
          <p:cNvSpPr/>
          <p:nvPr/>
        </p:nvSpPr>
        <p:spPr>
          <a:xfrm rot="3606691">
            <a:off x="3709495" y="2373306"/>
            <a:ext cx="6297185" cy="0"/>
          </a:xfrm>
          <a:prstGeom prst="line">
            <a:avLst/>
          </a:prstGeom>
          <a:ln w="161925" cap="flat">
            <a:solidFill>
              <a:srgbClr val="ACBF79"/>
            </a:solidFill>
            <a:prstDash val="solid"/>
            <a:headEnd type="none" w="sm" len="sm"/>
            <a:tailEnd type="none" w="sm" len="sm"/>
          </a:ln>
        </p:spPr>
        <p:txBody>
          <a:bodyPr/>
          <a:lstStyle/>
          <a:p>
            <a:endParaRPr lang="en-ZA"/>
          </a:p>
        </p:txBody>
      </p:sp>
      <p:sp>
        <p:nvSpPr>
          <p:cNvPr id="6" name="AutoShape 6">
            <a:extLst>
              <a:ext uri="{FF2B5EF4-FFF2-40B4-BE49-F238E27FC236}">
                <a16:creationId xmlns:a16="http://schemas.microsoft.com/office/drawing/2014/main" id="{61AAEF30-A6F1-0253-590B-23BF83D6FE0F}"/>
              </a:ext>
            </a:extLst>
          </p:cNvPr>
          <p:cNvSpPr/>
          <p:nvPr/>
        </p:nvSpPr>
        <p:spPr>
          <a:xfrm rot="7201140">
            <a:off x="3703373" y="7754403"/>
            <a:ext cx="6297185" cy="0"/>
          </a:xfrm>
          <a:prstGeom prst="line">
            <a:avLst/>
          </a:prstGeom>
          <a:ln w="161925" cap="flat">
            <a:solidFill>
              <a:srgbClr val="ACBF79"/>
            </a:solidFill>
            <a:prstDash val="solid"/>
            <a:headEnd type="none" w="sm" len="sm"/>
            <a:tailEnd type="none" w="sm" len="sm"/>
          </a:ln>
        </p:spPr>
        <p:txBody>
          <a:bodyPr/>
          <a:lstStyle/>
          <a:p>
            <a:endParaRPr lang="en-ZA"/>
          </a:p>
        </p:txBody>
      </p:sp>
      <p:sp>
        <p:nvSpPr>
          <p:cNvPr id="7" name="Freeform 9">
            <a:extLst>
              <a:ext uri="{FF2B5EF4-FFF2-40B4-BE49-F238E27FC236}">
                <a16:creationId xmlns:a16="http://schemas.microsoft.com/office/drawing/2014/main" id="{0BBB4648-0302-C7AE-D0C0-086DCF8293FB}"/>
              </a:ext>
            </a:extLst>
          </p:cNvPr>
          <p:cNvSpPr/>
          <p:nvPr/>
        </p:nvSpPr>
        <p:spPr>
          <a:xfrm>
            <a:off x="11718414"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8" name="Freeform 12">
            <a:extLst>
              <a:ext uri="{FF2B5EF4-FFF2-40B4-BE49-F238E27FC236}">
                <a16:creationId xmlns:a16="http://schemas.microsoft.com/office/drawing/2014/main" id="{6F519131-00E8-D038-6CEE-A9190AA44DB0}"/>
              </a:ext>
            </a:extLst>
          </p:cNvPr>
          <p:cNvSpPr/>
          <p:nvPr/>
        </p:nvSpPr>
        <p:spPr>
          <a:xfrm>
            <a:off x="117184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9" name="Freeform 15">
            <a:extLst>
              <a:ext uri="{FF2B5EF4-FFF2-40B4-BE49-F238E27FC236}">
                <a16:creationId xmlns:a16="http://schemas.microsoft.com/office/drawing/2014/main" id="{B83C9AE1-30A7-6AFE-CB73-12C504D5398C}"/>
              </a:ext>
            </a:extLst>
          </p:cNvPr>
          <p:cNvSpPr/>
          <p:nvPr/>
        </p:nvSpPr>
        <p:spPr>
          <a:xfrm>
            <a:off x="15235591"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0" name="Freeform 18">
            <a:extLst>
              <a:ext uri="{FF2B5EF4-FFF2-40B4-BE49-F238E27FC236}">
                <a16:creationId xmlns:a16="http://schemas.microsoft.com/office/drawing/2014/main" id="{C9156DE3-28E5-D03D-33A9-B1BB98E570B4}"/>
              </a:ext>
            </a:extLst>
          </p:cNvPr>
          <p:cNvSpPr/>
          <p:nvPr/>
        </p:nvSpPr>
        <p:spPr>
          <a:xfrm>
            <a:off x="152355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1" name="Freeform 21">
            <a:extLst>
              <a:ext uri="{FF2B5EF4-FFF2-40B4-BE49-F238E27FC236}">
                <a16:creationId xmlns:a16="http://schemas.microsoft.com/office/drawing/2014/main" id="{2F742FAE-5B72-429F-6AE4-898A3E16C0F6}"/>
              </a:ext>
            </a:extLst>
          </p:cNvPr>
          <p:cNvSpPr/>
          <p:nvPr/>
        </p:nvSpPr>
        <p:spPr>
          <a:xfrm>
            <a:off x="16846001"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2" name="Freeform 24">
            <a:extLst>
              <a:ext uri="{FF2B5EF4-FFF2-40B4-BE49-F238E27FC236}">
                <a16:creationId xmlns:a16="http://schemas.microsoft.com/office/drawing/2014/main" id="{D40CA124-E6A9-F4F9-6AC3-8E5BB382269F}"/>
              </a:ext>
            </a:extLst>
          </p:cNvPr>
          <p:cNvSpPr/>
          <p:nvPr/>
        </p:nvSpPr>
        <p:spPr>
          <a:xfrm>
            <a:off x="168460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3" name="TextBox 7">
            <a:extLst>
              <a:ext uri="{FF2B5EF4-FFF2-40B4-BE49-F238E27FC236}">
                <a16:creationId xmlns:a16="http://schemas.microsoft.com/office/drawing/2014/main" id="{DC076D56-1A16-72A2-C392-ADF3222E813D}"/>
              </a:ext>
            </a:extLst>
          </p:cNvPr>
          <p:cNvSpPr txBox="1"/>
          <p:nvPr/>
        </p:nvSpPr>
        <p:spPr>
          <a:xfrm>
            <a:off x="133059" y="4566547"/>
            <a:ext cx="7105941" cy="9771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nSpc>
                <a:spcPts val="8000"/>
              </a:lnSpc>
            </a:pPr>
            <a:r>
              <a:rPr lang="en-US" sz="5400" b="1" dirty="0">
                <a:solidFill>
                  <a:srgbClr val="4F7580"/>
                </a:solidFill>
                <a:latin typeface="+mj-lt"/>
                <a:ea typeface="MS Mincho" panose="02020609040205080304" pitchFamily="49" charset="-128"/>
                <a:cs typeface="Calibri" panose="020F0502020204030204" pitchFamily="34" charset="0"/>
              </a:rPr>
              <a:t>2</a:t>
            </a:r>
            <a:r>
              <a:rPr lang="en-ZA" sz="5400" b="1" dirty="0">
                <a:solidFill>
                  <a:srgbClr val="4F7580"/>
                </a:solidFill>
                <a:latin typeface="+mj-lt"/>
                <a:ea typeface="MS Mincho" panose="02020609040205080304" pitchFamily="49" charset="-128"/>
                <a:cs typeface="Calibri" panose="020F0502020204030204" pitchFamily="34" charset="0"/>
              </a:rPr>
              <a:t>. RISK MANAGEMENT</a:t>
            </a:r>
            <a:endParaRPr lang="en-US" sz="5400" dirty="0">
              <a:solidFill>
                <a:srgbClr val="606060"/>
              </a:solidFill>
              <a:latin typeface="League Spartan"/>
            </a:endParaRPr>
          </a:p>
        </p:txBody>
      </p:sp>
      <p:pic>
        <p:nvPicPr>
          <p:cNvPr id="14" name="Picture 13" descr="A picture containing text, businesscard, font, logo&#10;&#10;Description automatically generated">
            <a:extLst>
              <a:ext uri="{FF2B5EF4-FFF2-40B4-BE49-F238E27FC236}">
                <a16:creationId xmlns:a16="http://schemas.microsoft.com/office/drawing/2014/main" id="{190C74D3-28E7-6537-1F47-D5D11733E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987" y="8787311"/>
            <a:ext cx="2020384" cy="1446273"/>
          </a:xfrm>
          <a:prstGeom prst="rect">
            <a:avLst/>
          </a:prstGeom>
        </p:spPr>
      </p:pic>
      <p:sp>
        <p:nvSpPr>
          <p:cNvPr id="16" name="Content Placeholder 2">
            <a:extLst>
              <a:ext uri="{FF2B5EF4-FFF2-40B4-BE49-F238E27FC236}">
                <a16:creationId xmlns:a16="http://schemas.microsoft.com/office/drawing/2014/main" id="{944314B7-92AB-6936-0DDB-D70297996C84}"/>
              </a:ext>
            </a:extLst>
          </p:cNvPr>
          <p:cNvSpPr txBox="1">
            <a:spLocks/>
          </p:cNvSpPr>
          <p:nvPr/>
        </p:nvSpPr>
        <p:spPr>
          <a:xfrm>
            <a:off x="8877289" y="2324100"/>
            <a:ext cx="9022724" cy="6057900"/>
          </a:xfrm>
          <a:prstGeom prst="rect">
            <a:avLst/>
          </a:prstGeom>
          <a:solidFill>
            <a:schemeClr val="bg1">
              <a:lumMod val="95000"/>
            </a:schemeClr>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600" dirty="0"/>
              <a:t>The following risk management strategies have been put in place at the FP&amp;M SETA:</a:t>
            </a:r>
          </a:p>
          <a:p>
            <a:pPr marL="0" indent="0">
              <a:buNone/>
            </a:pPr>
            <a:endParaRPr lang="en-ZA" sz="2600" dirty="0"/>
          </a:p>
          <a:p>
            <a:pPr marL="0" indent="0">
              <a:buNone/>
            </a:pPr>
            <a:r>
              <a:rPr lang="en-ZA" sz="2600" dirty="0"/>
              <a:t>As defined by the ISO 31000:2018 – Risk are the effects of uncertainty on objectives, thus </a:t>
            </a:r>
          </a:p>
          <a:p>
            <a:pPr marL="0" indent="0">
              <a:buNone/>
            </a:pPr>
            <a:endParaRPr lang="en-ZA" sz="2600" dirty="0"/>
          </a:p>
          <a:p>
            <a:pPr marL="631825" lvl="1" indent="-457200" algn="just">
              <a:buFont typeface="Wingdings" panose="05000000000000000000" pitchFamily="2" charset="2"/>
              <a:buChar char="ü"/>
            </a:pPr>
            <a:r>
              <a:rPr lang="en-ZA" sz="2600" dirty="0"/>
              <a:t>We have a dedicated Risk Division – (GRCL) Governance, Risk, Compliance and Legal, identifies risks and oversees the implementation of risk management strategies and risk mitigating procedures. </a:t>
            </a:r>
          </a:p>
          <a:p>
            <a:pPr marL="631825" lvl="1" indent="-457200" algn="just">
              <a:buFont typeface="Wingdings" panose="05000000000000000000" pitchFamily="2" charset="2"/>
              <a:buChar char="ü"/>
            </a:pPr>
            <a:endParaRPr lang="en-ZA" sz="2600" dirty="0"/>
          </a:p>
          <a:p>
            <a:pPr marL="631825" lvl="1" indent="-457200" algn="just">
              <a:buFont typeface="Wingdings" panose="05000000000000000000" pitchFamily="2" charset="2"/>
              <a:buChar char="ü"/>
            </a:pPr>
            <a:r>
              <a:rPr lang="en-ZA" sz="2600" dirty="0"/>
              <a:t>A comprehensive Risk Register that reflects both strategic, operational and external risks, with clear actions that need to be taken by assigned risk champions, are updated regularly on the electronic risk monitoring module or portal – 15</a:t>
            </a:r>
            <a:r>
              <a:rPr lang="en-ZA" sz="2600" baseline="30000" dirty="0"/>
              <a:t>th</a:t>
            </a:r>
            <a:r>
              <a:rPr lang="en-ZA" sz="2600" dirty="0"/>
              <a:t> of every month regular checks of the progress status of the divisional risks.</a:t>
            </a:r>
          </a:p>
          <a:p>
            <a:pPr marL="0" indent="0">
              <a:buNone/>
            </a:pPr>
            <a:endParaRPr lang="en-US" dirty="0"/>
          </a:p>
          <a:p>
            <a:endParaRPr lang="en-US" dirty="0"/>
          </a:p>
        </p:txBody>
      </p:sp>
    </p:spTree>
    <p:extLst>
      <p:ext uri="{BB962C8B-B14F-4D97-AF65-F5344CB8AC3E}">
        <p14:creationId xmlns:p14="http://schemas.microsoft.com/office/powerpoint/2010/main" val="121936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p:cNvGrpSpPr/>
          <p:nvPr/>
        </p:nvGrpSpPr>
        <p:grpSpPr>
          <a:xfrm>
            <a:off x="-337928" y="2387829"/>
            <a:ext cx="6534491" cy="5511342"/>
            <a:chOff x="0" y="0"/>
            <a:chExt cx="1721018" cy="1451547"/>
          </a:xfrm>
          <a:solidFill>
            <a:srgbClr val="ACBF79"/>
          </a:solidFill>
        </p:grpSpPr>
        <p:sp>
          <p:nvSpPr>
            <p:cNvPr id="34" name="Freeform 34"/>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p:cNvGrpSpPr/>
          <p:nvPr/>
        </p:nvGrpSpPr>
        <p:grpSpPr>
          <a:xfrm>
            <a:off x="1622671" y="2220949"/>
            <a:ext cx="6709253" cy="5845101"/>
            <a:chOff x="0" y="0"/>
            <a:chExt cx="6350000" cy="5532120"/>
          </a:xfrm>
        </p:grpSpPr>
        <p:sp>
          <p:nvSpPr>
            <p:cNvPr id="55" name="Freeform 55"/>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p:cNvSpPr txBox="1"/>
          <p:nvPr/>
        </p:nvSpPr>
        <p:spPr>
          <a:xfrm>
            <a:off x="1828800" y="3009901"/>
            <a:ext cx="6220939" cy="40010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ts val="8000"/>
              </a:lnSpc>
            </a:pPr>
            <a:r>
              <a:rPr lang="en-US" sz="4000" dirty="0">
                <a:solidFill>
                  <a:schemeClr val="bg1"/>
                </a:solidFill>
                <a:latin typeface="League Spartan"/>
              </a:rPr>
              <a:t>3. MONITORING</a:t>
            </a:r>
          </a:p>
          <a:p>
            <a:pPr algn="ctr">
              <a:lnSpc>
                <a:spcPts val="8000"/>
              </a:lnSpc>
            </a:pPr>
            <a:r>
              <a:rPr lang="en-US" sz="4000" dirty="0">
                <a:solidFill>
                  <a:schemeClr val="bg1"/>
                </a:solidFill>
                <a:latin typeface="League Spartan"/>
              </a:rPr>
              <a:t> &amp;</a:t>
            </a:r>
          </a:p>
          <a:p>
            <a:pPr algn="ctr">
              <a:lnSpc>
                <a:spcPts val="8000"/>
              </a:lnSpc>
            </a:pPr>
            <a:r>
              <a:rPr lang="en-US" sz="4000" dirty="0">
                <a:solidFill>
                  <a:schemeClr val="bg1"/>
                </a:solidFill>
                <a:latin typeface="League Spartan"/>
              </a:rPr>
              <a:t>EVALUATION</a:t>
            </a:r>
          </a:p>
          <a:p>
            <a:pPr algn="ctr">
              <a:lnSpc>
                <a:spcPts val="8000"/>
              </a:lnSpc>
            </a:pPr>
            <a:r>
              <a:rPr lang="en-US" sz="4000" dirty="0">
                <a:solidFill>
                  <a:schemeClr val="bg1"/>
                </a:solidFill>
                <a:latin typeface="League Spartan"/>
              </a:rPr>
              <a:t> (M&amp;E) </a:t>
            </a:r>
          </a:p>
        </p:txBody>
      </p:sp>
      <p:pic>
        <p:nvPicPr>
          <p:cNvPr id="4" name="Picture 3" descr="A picture containing text, businesscard, font, logo&#10;&#10;Description automatically generated">
            <a:extLst>
              <a:ext uri="{FF2B5EF4-FFF2-40B4-BE49-F238E27FC236}">
                <a16:creationId xmlns:a16="http://schemas.microsoft.com/office/drawing/2014/main" id="{D6D1BFDA-EA70-9F4D-EE13-CA4ED2719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11F5889F-4681-97CC-30AE-9AD18CE82BC7}"/>
              </a:ext>
            </a:extLst>
          </p:cNvPr>
          <p:cNvSpPr txBox="1"/>
          <p:nvPr/>
        </p:nvSpPr>
        <p:spPr>
          <a:xfrm>
            <a:off x="8571274" y="1449378"/>
            <a:ext cx="9382365" cy="6006773"/>
          </a:xfrm>
          <a:prstGeom prst="rect">
            <a:avLst/>
          </a:prstGeom>
          <a:noFill/>
        </p:spPr>
        <p:txBody>
          <a:bodyPr wrap="square">
            <a:spAutoFit/>
          </a:bodyPr>
          <a:lstStyle/>
          <a:p>
            <a:pPr lvl="0" algn="just">
              <a:spcBef>
                <a:spcPts val="1000"/>
              </a:spcBef>
              <a:defRPr/>
            </a:pPr>
            <a:r>
              <a:rPr lang="en-ZA" sz="2400" kern="0" dirty="0"/>
              <a:t>The Organisation has implemented a fully functional and robust monitoring and evaluation strategy, amongst others, to enhance project management of the DG/MG funded projects and compliance of the skills development providers with their accreditation criteria.</a:t>
            </a:r>
          </a:p>
          <a:p>
            <a:pPr lvl="0" algn="just">
              <a:spcBef>
                <a:spcPts val="1000"/>
              </a:spcBef>
              <a:defRPr/>
            </a:pPr>
            <a:endParaRPr lang="en-ZA" sz="2400" b="1" kern="0" dirty="0"/>
          </a:p>
          <a:p>
            <a:pPr marL="800100" lvl="1" indent="-342900" algn="just">
              <a:spcBef>
                <a:spcPts val="1200"/>
              </a:spcBef>
              <a:spcAft>
                <a:spcPts val="1200"/>
              </a:spcAft>
              <a:buFont typeface="Wingdings" panose="05000000000000000000" pitchFamily="2" charset="2"/>
              <a:buChar char="§"/>
              <a:defRPr/>
            </a:pPr>
            <a:r>
              <a:rPr lang="en-ZA" sz="2400" kern="0" dirty="0"/>
              <a:t>Risk-based or potential risk-based site visits are conducted for each specific complaint reported.</a:t>
            </a:r>
          </a:p>
          <a:p>
            <a:pPr marL="800100" lvl="1" indent="-342900" algn="just">
              <a:spcBef>
                <a:spcPts val="1200"/>
              </a:spcBef>
              <a:spcAft>
                <a:spcPts val="1200"/>
              </a:spcAft>
              <a:buFont typeface="Wingdings" panose="05000000000000000000" pitchFamily="2" charset="2"/>
              <a:buChar char="§"/>
              <a:defRPr/>
            </a:pPr>
            <a:r>
              <a:rPr lang="en-ZA" sz="2400" kern="0" dirty="0"/>
              <a:t>Reports from Monitoring and Evaluation are analysed, and risks or potential risks identified and mitigated.</a:t>
            </a:r>
          </a:p>
          <a:p>
            <a:pPr marL="798300" lvl="1" indent="-342900" algn="just">
              <a:buFont typeface="Wingdings" panose="05000000000000000000" pitchFamily="2" charset="2"/>
              <a:buChar char="§"/>
              <a:tabLst>
                <a:tab pos="271463" algn="l"/>
              </a:tabLst>
              <a:defRPr/>
            </a:pPr>
            <a:r>
              <a:rPr lang="en-ZA" sz="2400" kern="0" dirty="0"/>
              <a:t>Audit findings tracking tool are developed to keep track of the effectiveness of the controls implemented or put in place, and to further ensure that risks are properly mitigated.</a:t>
            </a:r>
          </a:p>
        </p:txBody>
      </p:sp>
    </p:spTree>
    <p:extLst>
      <p:ext uri="{BB962C8B-B14F-4D97-AF65-F5344CB8AC3E}">
        <p14:creationId xmlns:p14="http://schemas.microsoft.com/office/powerpoint/2010/main" val="3850811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AE59-3431-8D1F-8E45-FAB645A0789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89D2B643-0FC5-39F8-A28F-A395A5F2CA2D}"/>
              </a:ext>
            </a:extLst>
          </p:cNvPr>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FCD55B91-CD68-D801-850B-8809ADFE08E6}"/>
              </a:ext>
            </a:extLst>
          </p:cNvPr>
          <p:cNvGrpSpPr/>
          <p:nvPr/>
        </p:nvGrpSpPr>
        <p:grpSpPr>
          <a:xfrm>
            <a:off x="-381000"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342D07A7-7E4E-27D2-8694-5C1ADA1DCEAB}"/>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C6BE8850-72B7-022F-D69F-F40789D903BE}"/>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95A5A25E-2E94-EDAC-1E39-58F1BB00DCC7}"/>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45A849D1-5809-F099-D529-4CB458EE9A13}"/>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796F853D-C04C-891E-CAE7-9A39F1EF83FE}"/>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98CC4C4A-43A8-1A99-4CDB-ED603E620CD4}"/>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B6B15CD1-4F41-3AF1-0D81-5EE81A3C0673}"/>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98166B74-BCED-A4F9-392A-8114619425FA}"/>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62352005-A37D-A9F4-5334-E23CACAD06D9}"/>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D7969A74-8A35-6993-CEE3-FCAC76473536}"/>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E42C7527-5456-C6CF-CE68-4E74DE940ECD}"/>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7242CEBB-4A18-C771-99E0-72185EE1C585}"/>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DF49AFE9-E0B1-928A-4803-DF76BD51DE5B}"/>
              </a:ext>
            </a:extLst>
          </p:cNvPr>
          <p:cNvSpPr txBox="1"/>
          <p:nvPr/>
        </p:nvSpPr>
        <p:spPr>
          <a:xfrm>
            <a:off x="2233497" y="4076243"/>
            <a:ext cx="581624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000"/>
              </a:lnSpc>
            </a:pPr>
            <a:r>
              <a:rPr lang="en-US" sz="4000" dirty="0">
                <a:solidFill>
                  <a:schemeClr val="bg1"/>
                </a:solidFill>
                <a:latin typeface="League Spartan"/>
              </a:rPr>
              <a:t>… M&amp;E CONTINUED </a:t>
            </a:r>
          </a:p>
        </p:txBody>
      </p:sp>
      <p:pic>
        <p:nvPicPr>
          <p:cNvPr id="4" name="Picture 3" descr="A picture containing text, businesscard, font, logo&#10;&#10;Description automatically generated">
            <a:extLst>
              <a:ext uri="{FF2B5EF4-FFF2-40B4-BE49-F238E27FC236}">
                <a16:creationId xmlns:a16="http://schemas.microsoft.com/office/drawing/2014/main" id="{C333617A-1D8C-2C64-BFCF-570777AA36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730BDD5E-5653-F1EE-DC36-B118EC216407}"/>
              </a:ext>
            </a:extLst>
          </p:cNvPr>
          <p:cNvSpPr txBox="1"/>
          <p:nvPr/>
        </p:nvSpPr>
        <p:spPr>
          <a:xfrm>
            <a:off x="8830645" y="1449378"/>
            <a:ext cx="9122994" cy="8499763"/>
          </a:xfrm>
          <a:prstGeom prst="rect">
            <a:avLst/>
          </a:prstGeom>
          <a:noFill/>
        </p:spPr>
        <p:txBody>
          <a:bodyPr wrap="square">
            <a:spAutoFit/>
          </a:bodyPr>
          <a:lstStyle/>
          <a:p>
            <a:pPr lvl="0" algn="just">
              <a:spcBef>
                <a:spcPts val="1000"/>
              </a:spcBef>
              <a:defRPr/>
            </a:pPr>
            <a:endParaRPr lang="en-ZA" sz="2400" kern="0" dirty="0"/>
          </a:p>
          <a:p>
            <a:pPr lvl="0" algn="just">
              <a:spcBef>
                <a:spcPts val="1000"/>
              </a:spcBef>
              <a:defRPr/>
            </a:pPr>
            <a:r>
              <a:rPr lang="en-ZA" sz="2400" b="1" kern="0" dirty="0"/>
              <a:t>ISSA Contracts</a:t>
            </a:r>
          </a:p>
          <a:p>
            <a:pPr marL="742950" lvl="1" indent="-285750">
              <a:buFont typeface="Arial" panose="020B0604020202020204" pitchFamily="34" charset="0"/>
              <a:buChar char="•"/>
            </a:pPr>
            <a:r>
              <a:rPr lang="en-US" sz="2000" dirty="0">
                <a:effectLst/>
                <a:latin typeface="Aptos" panose="020B0004020202020204" pitchFamily="34" charset="0"/>
                <a:ea typeface="Calibri" panose="020F0502020204030204" pitchFamily="34" charset="0"/>
                <a:cs typeface="Aptos" panose="020B0004020202020204" pitchFamily="34" charset="0"/>
              </a:rPr>
              <a:t>ISSA Contracts and appointment Letters have been drafted and shared with the ISSAs.</a:t>
            </a:r>
          </a:p>
          <a:p>
            <a:pPr marL="742950" lvl="1" indent="-285750">
              <a:buFont typeface="Arial" panose="020B0604020202020204" pitchFamily="34" charset="0"/>
              <a:buChar char="•"/>
            </a:pPr>
            <a:r>
              <a:rPr lang="en-US" sz="2000" dirty="0">
                <a:latin typeface="Aptos" panose="020B0004020202020204" pitchFamily="34" charset="0"/>
                <a:ea typeface="Calibri" panose="020F0502020204030204" pitchFamily="34" charset="0"/>
                <a:cs typeface="Aptos" panose="020B0004020202020204" pitchFamily="34" charset="0"/>
              </a:rPr>
              <a:t> About 14 ISSAs have reverted with fully signed contacts. </a:t>
            </a:r>
            <a:endParaRPr lang="en-ZA" sz="2000" dirty="0">
              <a:effectLst/>
              <a:latin typeface="Aptos" panose="020B0004020202020204" pitchFamily="34" charset="0"/>
              <a:ea typeface="Calibri" panose="020F0502020204030204" pitchFamily="34" charset="0"/>
              <a:cs typeface="Aptos" panose="020B0004020202020204" pitchFamily="34" charset="0"/>
            </a:endParaRPr>
          </a:p>
          <a:p>
            <a:r>
              <a:rPr lang="en-US" sz="1800" dirty="0">
                <a:effectLst/>
                <a:latin typeface="Aptos" panose="020B0004020202020204" pitchFamily="34" charset="0"/>
                <a:ea typeface="Calibri" panose="020F0502020204030204" pitchFamily="34" charset="0"/>
                <a:cs typeface="Aptos" panose="020B0004020202020204" pitchFamily="34" charset="0"/>
              </a:rPr>
              <a:t>        </a:t>
            </a:r>
          </a:p>
          <a:p>
            <a:r>
              <a:rPr lang="en-US" sz="2400" b="1" kern="0" dirty="0"/>
              <a:t>ISSA Allocations</a:t>
            </a:r>
            <a:endParaRPr lang="en-ZA" sz="2400" b="1" kern="0" dirty="0"/>
          </a:p>
          <a:p>
            <a:pPr marL="742950" lvl="1" indent="-285750">
              <a:buFont typeface="Arial" panose="020B0604020202020204" pitchFamily="34" charset="0"/>
              <a:buChar char="•"/>
            </a:pPr>
            <a:r>
              <a:rPr lang="en-US" sz="2000" dirty="0">
                <a:effectLst/>
                <a:latin typeface="Aptos" panose="020B0004020202020204" pitchFamily="34" charset="0"/>
                <a:ea typeface="Calibri" panose="020F0502020204030204" pitchFamily="34" charset="0"/>
                <a:cs typeface="Aptos" panose="020B0004020202020204" pitchFamily="34" charset="0"/>
              </a:rPr>
              <a:t>For all those who send back signed contracts, M&amp;E schedules were allocated accordingly, so that they can commence conducting site visits.</a:t>
            </a:r>
          </a:p>
          <a:p>
            <a:endParaRPr lang="en-ZA" sz="1800" dirty="0">
              <a:effectLst/>
              <a:latin typeface="Aptos" panose="020B0004020202020204" pitchFamily="34" charset="0"/>
              <a:ea typeface="Calibri" panose="020F0502020204030204" pitchFamily="34" charset="0"/>
              <a:cs typeface="Aptos" panose="020B0004020202020204" pitchFamily="34" charset="0"/>
            </a:endParaRPr>
          </a:p>
          <a:p>
            <a:pPr lvl="0"/>
            <a:r>
              <a:rPr lang="en-US" sz="2400" b="1" kern="0" dirty="0"/>
              <a:t>Approved Commitment Register</a:t>
            </a:r>
            <a:endParaRPr lang="en-ZA" sz="2400" b="1" kern="0" dirty="0"/>
          </a:p>
          <a:p>
            <a:pPr marL="742950" lvl="1" indent="-285750">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Aptos" panose="020B0004020202020204" pitchFamily="34" charset="0"/>
              </a:rPr>
              <a:t>M&amp;E received 2023-2024 Commitment Register from Projects Division.</a:t>
            </a:r>
          </a:p>
          <a:p>
            <a:pPr lvl="1"/>
            <a:endParaRPr lang="en-ZA" sz="1800" dirty="0">
              <a:effectLst/>
              <a:latin typeface="Aptos" panose="020B0004020202020204" pitchFamily="34" charset="0"/>
              <a:ea typeface="Calibri" panose="020F0502020204030204" pitchFamily="34" charset="0"/>
              <a:cs typeface="Aptos" panose="020B0004020202020204" pitchFamily="34" charset="0"/>
            </a:endParaRPr>
          </a:p>
          <a:p>
            <a:pPr>
              <a:tabLst>
                <a:tab pos="457200" algn="l"/>
              </a:tabLst>
            </a:pPr>
            <a:r>
              <a:rPr lang="en-GB" sz="2400" b="1" kern="0" dirty="0"/>
              <a:t>Commitment Register</a:t>
            </a:r>
            <a:endParaRPr lang="en-ZA" sz="2400" b="1" kern="0" dirty="0"/>
          </a:p>
          <a:p>
            <a:pPr lvl="0">
              <a:tabLst>
                <a:tab pos="457200" algn="l"/>
              </a:tabLst>
            </a:pPr>
            <a:r>
              <a:rPr lang="en-GB" sz="2000" dirty="0">
                <a:effectLst/>
                <a:latin typeface="Aptos" panose="020B0004020202020204" pitchFamily="34" charset="0"/>
                <a:ea typeface="Times New Roman" panose="02020603050405020304" pitchFamily="18" charset="0"/>
                <a:cs typeface="Aptos" panose="020B0004020202020204" pitchFamily="34" charset="0"/>
              </a:rPr>
              <a:t>From the commitment received, (330) companies were allocated to ISSA’s per province.</a:t>
            </a:r>
          </a:p>
          <a:p>
            <a:pPr marL="1200150" lvl="2" indent="-285750">
              <a:buFont typeface="Arial" panose="020B0604020202020204" pitchFamily="34" charset="0"/>
              <a:buChar char="•"/>
              <a:tabLst>
                <a:tab pos="457200" algn="l"/>
              </a:tabLst>
            </a:pPr>
            <a:r>
              <a:rPr lang="en-GB" sz="2000" dirty="0">
                <a:effectLst/>
                <a:latin typeface="Aptos" panose="020B0004020202020204" pitchFamily="34" charset="0"/>
                <a:ea typeface="Times New Roman" panose="02020603050405020304" pitchFamily="18" charset="0"/>
                <a:cs typeface="Aptos" panose="020B0004020202020204" pitchFamily="34" charset="0"/>
              </a:rPr>
              <a:t>GP Approvals: 107 companies and 9 ISSA’s.</a:t>
            </a:r>
            <a:endParaRPr lang="en-ZA" sz="2000" dirty="0">
              <a:effectLst/>
              <a:latin typeface="Aptos" panose="020B0004020202020204" pitchFamily="34" charset="0"/>
              <a:ea typeface="Calibri" panose="020F0502020204030204" pitchFamily="34" charset="0"/>
              <a:cs typeface="Aptos" panose="020B0004020202020204" pitchFamily="34" charset="0"/>
            </a:endParaRPr>
          </a:p>
          <a:p>
            <a:pPr marL="1200150" lvl="2" indent="-285750">
              <a:buFont typeface="Arial" panose="020B0604020202020204" pitchFamily="34" charset="0"/>
              <a:buChar char="•"/>
              <a:tabLst>
                <a:tab pos="457200" algn="l"/>
              </a:tabLst>
            </a:pPr>
            <a:r>
              <a:rPr lang="en-GB" sz="2000" dirty="0">
                <a:effectLst/>
                <a:latin typeface="Aptos" panose="020B0004020202020204" pitchFamily="34" charset="0"/>
                <a:ea typeface="Times New Roman" panose="02020603050405020304" pitchFamily="18" charset="0"/>
                <a:cs typeface="Aptos" panose="020B0004020202020204" pitchFamily="34" charset="0"/>
              </a:rPr>
              <a:t>KZN Approvals: 136 companies and 7 ISSA’s.</a:t>
            </a:r>
            <a:endParaRPr lang="en-ZA" sz="2000" dirty="0">
              <a:effectLst/>
              <a:latin typeface="Aptos" panose="020B0004020202020204" pitchFamily="34" charset="0"/>
              <a:ea typeface="Calibri" panose="020F0502020204030204" pitchFamily="34" charset="0"/>
              <a:cs typeface="Aptos" panose="020B0004020202020204" pitchFamily="34" charset="0"/>
            </a:endParaRPr>
          </a:p>
          <a:p>
            <a:pPr marL="1200150" lvl="2" indent="-285750">
              <a:buFont typeface="Arial" panose="020B0604020202020204" pitchFamily="34" charset="0"/>
              <a:buChar char="•"/>
              <a:tabLst>
                <a:tab pos="457200" algn="l"/>
              </a:tabLst>
            </a:pPr>
            <a:r>
              <a:rPr lang="en-GB" sz="2000" dirty="0">
                <a:effectLst/>
                <a:latin typeface="Aptos" panose="020B0004020202020204" pitchFamily="34" charset="0"/>
                <a:ea typeface="Times New Roman" panose="02020603050405020304" pitchFamily="18" charset="0"/>
                <a:cs typeface="Aptos" panose="020B0004020202020204" pitchFamily="34" charset="0"/>
              </a:rPr>
              <a:t>WC Approvals:79 companies and 4 ISSA’s.</a:t>
            </a:r>
          </a:p>
          <a:p>
            <a:pPr lvl="0">
              <a:tabLst>
                <a:tab pos="457200" algn="l"/>
              </a:tabLst>
            </a:pPr>
            <a:endParaRPr lang="en-ZA" sz="1800" dirty="0">
              <a:effectLst/>
              <a:latin typeface="Aptos" panose="020B0004020202020204" pitchFamily="34" charset="0"/>
              <a:ea typeface="Calibri" panose="020F0502020204030204" pitchFamily="34" charset="0"/>
              <a:cs typeface="Aptos" panose="020B0004020202020204" pitchFamily="34" charset="0"/>
            </a:endParaRPr>
          </a:p>
          <a:p>
            <a:pPr>
              <a:tabLst>
                <a:tab pos="457200" algn="l"/>
              </a:tabLst>
            </a:pPr>
            <a:r>
              <a:rPr lang="en-ZA" sz="2400" b="1" kern="0" dirty="0"/>
              <a:t>Commencement of Site Visits</a:t>
            </a:r>
          </a:p>
          <a:p>
            <a:pPr marL="742950" lvl="1" indent="-285750">
              <a:buFont typeface="Arial" panose="020B0604020202020204" pitchFamily="34" charset="0"/>
              <a:buChar char="•"/>
            </a:pPr>
            <a:r>
              <a:rPr lang="en-GB" sz="2000" dirty="0">
                <a:effectLst/>
                <a:latin typeface="Aptos" panose="020B0004020202020204" pitchFamily="34" charset="0"/>
                <a:ea typeface="Calibri" panose="020F0502020204030204" pitchFamily="34" charset="0"/>
                <a:cs typeface="Aptos" panose="020B0004020202020204" pitchFamily="34" charset="0"/>
              </a:rPr>
              <a:t>ISSA’s will be scheduling site visits with stakeholders starting from February 2024</a:t>
            </a:r>
            <a:r>
              <a:rPr lang="en-GB" dirty="0">
                <a:effectLst/>
                <a:latin typeface="Aptos" panose="020B0004020202020204" pitchFamily="34" charset="0"/>
                <a:ea typeface="Calibri" panose="020F0502020204030204" pitchFamily="34" charset="0"/>
                <a:cs typeface="Aptos" panose="020B0004020202020204" pitchFamily="34" charset="0"/>
              </a:rPr>
              <a:t>.</a:t>
            </a:r>
          </a:p>
          <a:p>
            <a:pPr lvl="1"/>
            <a:endParaRPr lang="en-ZA" dirty="0">
              <a:effectLst/>
              <a:latin typeface="Aptos" panose="020B0004020202020204" pitchFamily="34" charset="0"/>
              <a:ea typeface="Calibri" panose="020F0502020204030204" pitchFamily="34" charset="0"/>
              <a:cs typeface="Aptos" panose="020B0004020202020204" pitchFamily="34" charset="0"/>
            </a:endParaRPr>
          </a:p>
          <a:p>
            <a:endParaRPr lang="en-ZA" sz="2400" b="1" kern="0" dirty="0"/>
          </a:p>
        </p:txBody>
      </p:sp>
    </p:spTree>
    <p:extLst>
      <p:ext uri="{BB962C8B-B14F-4D97-AF65-F5344CB8AC3E}">
        <p14:creationId xmlns:p14="http://schemas.microsoft.com/office/powerpoint/2010/main" val="257028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D7C3-9441-4CD6-8F3E-4AB8B460B6C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9D7082D-C541-7180-6366-F7207F5F4D35}"/>
              </a:ext>
            </a:extLst>
          </p:cNvPr>
          <p:cNvSpPr/>
          <p:nvPr/>
        </p:nvSpPr>
        <p:spPr>
          <a:xfrm>
            <a:off x="1123949" y="1766328"/>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a:extLst>
              <a:ext uri="{FF2B5EF4-FFF2-40B4-BE49-F238E27FC236}">
                <a16:creationId xmlns:a16="http://schemas.microsoft.com/office/drawing/2014/main" id="{8B29E905-94EE-3F40-37D0-677AE381444C}"/>
              </a:ext>
            </a:extLst>
          </p:cNvPr>
          <p:cNvGrpSpPr/>
          <p:nvPr/>
        </p:nvGrpSpPr>
        <p:grpSpPr>
          <a:xfrm>
            <a:off x="-337928" y="2387829"/>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CC553C14-CA0B-9DD8-7B9D-299657E48298}"/>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a:extLst>
                <a:ext uri="{FF2B5EF4-FFF2-40B4-BE49-F238E27FC236}">
                  <a16:creationId xmlns:a16="http://schemas.microsoft.com/office/drawing/2014/main" id="{319144B4-FBC3-9EDE-73B9-A45F7E87AED1}"/>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a:extLst>
              <a:ext uri="{FF2B5EF4-FFF2-40B4-BE49-F238E27FC236}">
                <a16:creationId xmlns:a16="http://schemas.microsoft.com/office/drawing/2014/main" id="{E8B4F479-5ACF-A578-3678-02D93CAEFF70}"/>
              </a:ext>
            </a:extLst>
          </p:cNvPr>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a:extLst>
              <a:ext uri="{FF2B5EF4-FFF2-40B4-BE49-F238E27FC236}">
                <a16:creationId xmlns:a16="http://schemas.microsoft.com/office/drawing/2014/main" id="{4B9A52E0-0369-3AD1-54C5-84D4378C0420}"/>
              </a:ext>
            </a:extLst>
          </p:cNvPr>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a:extLst>
              <a:ext uri="{FF2B5EF4-FFF2-40B4-BE49-F238E27FC236}">
                <a16:creationId xmlns:a16="http://schemas.microsoft.com/office/drawing/2014/main" id="{B338662E-3CD5-1D51-7DBD-A7CD510F72A4}"/>
              </a:ext>
            </a:extLst>
          </p:cNvPr>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a:extLst>
              <a:ext uri="{FF2B5EF4-FFF2-40B4-BE49-F238E27FC236}">
                <a16:creationId xmlns:a16="http://schemas.microsoft.com/office/drawing/2014/main" id="{10B0DDE5-2214-C350-5CF1-38BFA3A36C7C}"/>
              </a:ext>
            </a:extLst>
          </p:cNvPr>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a:extLst>
              <a:ext uri="{FF2B5EF4-FFF2-40B4-BE49-F238E27FC236}">
                <a16:creationId xmlns:a16="http://schemas.microsoft.com/office/drawing/2014/main" id="{F13905E3-80B4-5997-3397-D5B49A12F1ED}"/>
              </a:ext>
            </a:extLst>
          </p:cNvPr>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a:extLst>
              <a:ext uri="{FF2B5EF4-FFF2-40B4-BE49-F238E27FC236}">
                <a16:creationId xmlns:a16="http://schemas.microsoft.com/office/drawing/2014/main" id="{D85DDC28-A8A4-8B49-D0F9-3F25179E1A3C}"/>
              </a:ext>
            </a:extLst>
          </p:cNvPr>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a:extLst>
              <a:ext uri="{FF2B5EF4-FFF2-40B4-BE49-F238E27FC236}">
                <a16:creationId xmlns:a16="http://schemas.microsoft.com/office/drawing/2014/main" id="{711F52D6-FBEF-E497-50A8-F7D796A1AD39}"/>
              </a:ext>
            </a:extLst>
          </p:cNvPr>
          <p:cNvGrpSpPr/>
          <p:nvPr/>
        </p:nvGrpSpPr>
        <p:grpSpPr>
          <a:xfrm>
            <a:off x="1622671" y="2220949"/>
            <a:ext cx="6709253" cy="5845101"/>
            <a:chOff x="0" y="0"/>
            <a:chExt cx="6350000" cy="5532120"/>
          </a:xfrm>
        </p:grpSpPr>
        <p:sp>
          <p:nvSpPr>
            <p:cNvPr id="55" name="Freeform 55">
              <a:extLst>
                <a:ext uri="{FF2B5EF4-FFF2-40B4-BE49-F238E27FC236}">
                  <a16:creationId xmlns:a16="http://schemas.microsoft.com/office/drawing/2014/main" id="{5A46137D-9DBB-EACC-89B9-918481F93DB8}"/>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a:extLst>
              <a:ext uri="{FF2B5EF4-FFF2-40B4-BE49-F238E27FC236}">
                <a16:creationId xmlns:a16="http://schemas.microsoft.com/office/drawing/2014/main" id="{D754179E-FC33-8CEE-7472-BCC8DC2ED6DB}"/>
              </a:ext>
            </a:extLst>
          </p:cNvPr>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a:extLst>
              <a:ext uri="{FF2B5EF4-FFF2-40B4-BE49-F238E27FC236}">
                <a16:creationId xmlns:a16="http://schemas.microsoft.com/office/drawing/2014/main" id="{FEAB0BDA-AC63-76F6-A74A-7E4658C0511B}"/>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a:extLst>
              <a:ext uri="{FF2B5EF4-FFF2-40B4-BE49-F238E27FC236}">
                <a16:creationId xmlns:a16="http://schemas.microsoft.com/office/drawing/2014/main" id="{B7F497EC-677E-2FD4-5C5C-9F1287DCAB63}"/>
              </a:ext>
            </a:extLst>
          </p:cNvPr>
          <p:cNvSpPr txBox="1"/>
          <p:nvPr/>
        </p:nvSpPr>
        <p:spPr>
          <a:xfrm>
            <a:off x="1987598" y="4076242"/>
            <a:ext cx="6063970" cy="20031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ts val="8000"/>
              </a:lnSpc>
            </a:pPr>
            <a:r>
              <a:rPr lang="en-ZA" sz="5400" b="1" dirty="0">
                <a:solidFill>
                  <a:schemeClr val="bg1"/>
                </a:solidFill>
              </a:rPr>
              <a:t>4.</a:t>
            </a:r>
            <a:r>
              <a:rPr lang="en-ZA" sz="4400" b="1" dirty="0">
                <a:solidFill>
                  <a:schemeClr val="bg1"/>
                </a:solidFill>
              </a:rPr>
              <a:t>IMPLEMENTATION STRATEGY</a:t>
            </a:r>
            <a:endParaRPr lang="en-US" sz="4400" dirty="0">
              <a:solidFill>
                <a:schemeClr val="bg1"/>
              </a:solidFill>
              <a:latin typeface="League Spartan"/>
            </a:endParaRPr>
          </a:p>
        </p:txBody>
      </p:sp>
      <p:pic>
        <p:nvPicPr>
          <p:cNvPr id="2" name="Picture 1" descr="A picture containing text, businesscard, font, logo&#10;&#10;Description automatically generated">
            <a:extLst>
              <a:ext uri="{FF2B5EF4-FFF2-40B4-BE49-F238E27FC236}">
                <a16:creationId xmlns:a16="http://schemas.microsoft.com/office/drawing/2014/main" id="{E03E009E-6077-6236-5DE0-5BD6BD693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60" y="8866109"/>
            <a:ext cx="2020384" cy="1446273"/>
          </a:xfrm>
          <a:prstGeom prst="rect">
            <a:avLst/>
          </a:prstGeom>
        </p:spPr>
      </p:pic>
      <p:sp>
        <p:nvSpPr>
          <p:cNvPr id="8" name="TextBox 7">
            <a:extLst>
              <a:ext uri="{FF2B5EF4-FFF2-40B4-BE49-F238E27FC236}">
                <a16:creationId xmlns:a16="http://schemas.microsoft.com/office/drawing/2014/main" id="{99EC2DF5-430B-964C-6A5B-9FB4552B6E06}"/>
              </a:ext>
            </a:extLst>
          </p:cNvPr>
          <p:cNvSpPr txBox="1"/>
          <p:nvPr/>
        </p:nvSpPr>
        <p:spPr>
          <a:xfrm>
            <a:off x="8785694" y="266700"/>
            <a:ext cx="9174446" cy="12218730"/>
          </a:xfrm>
          <a:prstGeom prst="rect">
            <a:avLst/>
          </a:prstGeom>
          <a:noFill/>
        </p:spPr>
        <p:txBody>
          <a:bodyPr wrap="square">
            <a:spAutoFit/>
          </a:bodyPr>
          <a:lstStyle/>
          <a:p>
            <a:pPr marL="342900" indent="-342900" algn="just">
              <a:spcBef>
                <a:spcPct val="20000"/>
              </a:spcBef>
              <a:buFont typeface="Arial" panose="020B0604020202020204" pitchFamily="34" charset="0"/>
              <a:buChar char="•"/>
            </a:pPr>
            <a:r>
              <a:rPr lang="en-US" sz="2000" b="0" i="0" baseline="0" dirty="0"/>
              <a:t>To ensure objectivity and fairness, the SETA sourced and contracted independent  Sector Skills Advisors in each of the 3 Regions.</a:t>
            </a:r>
          </a:p>
          <a:p>
            <a:pPr algn="just">
              <a:spcBef>
                <a:spcPct val="20000"/>
              </a:spcBef>
            </a:pPr>
            <a:endParaRPr lang="en-US" sz="2000" b="0" i="0" baseline="0" dirty="0"/>
          </a:p>
          <a:p>
            <a:pPr marL="342900" indent="-342900" algn="just">
              <a:spcBef>
                <a:spcPct val="20000"/>
              </a:spcBef>
              <a:buFont typeface="Arial" panose="020B0604020202020204" pitchFamily="34" charset="0"/>
              <a:buChar char="•"/>
            </a:pPr>
            <a:r>
              <a:rPr lang="en-US" sz="2000" b="0" i="0" baseline="0" dirty="0"/>
              <a:t>Each of the Sector Skills Advisors is allocated a schedule of Projects  to monitor and a schedule to audit  Skills Development Providers.</a:t>
            </a:r>
          </a:p>
          <a:p>
            <a:pPr algn="just">
              <a:spcBef>
                <a:spcPct val="20000"/>
              </a:spcBef>
            </a:pPr>
            <a:endParaRPr lang="en-US" sz="2000" dirty="0"/>
          </a:p>
          <a:p>
            <a:pPr marL="342900" indent="-342900" algn="just">
              <a:spcBef>
                <a:spcPct val="20000"/>
              </a:spcBef>
              <a:buFont typeface="Arial" panose="020B0604020202020204" pitchFamily="34" charset="0"/>
              <a:buChar char="•"/>
            </a:pPr>
            <a:r>
              <a:rPr lang="en-US" sz="2000" b="0" i="0" baseline="0" dirty="0"/>
              <a:t>SSA’s use the Check List provided by the SETA.</a:t>
            </a:r>
          </a:p>
          <a:p>
            <a:pPr algn="just">
              <a:spcBef>
                <a:spcPct val="20000"/>
              </a:spcBef>
            </a:pPr>
            <a:endParaRPr lang="en-US" sz="2000" b="0" i="0" baseline="0" dirty="0"/>
          </a:p>
          <a:p>
            <a:pPr marL="342900" indent="-342900" algn="just">
              <a:spcBef>
                <a:spcPct val="20000"/>
              </a:spcBef>
              <a:buFont typeface="Arial" panose="020B0604020202020204" pitchFamily="34" charset="0"/>
              <a:buChar char="•"/>
            </a:pPr>
            <a:r>
              <a:rPr lang="en-US" sz="2000" b="0" i="0" baseline="0" dirty="0"/>
              <a:t>The  </a:t>
            </a:r>
            <a:r>
              <a:rPr lang="en-US" sz="2000" baseline="0" dirty="0"/>
              <a:t>signed</a:t>
            </a:r>
            <a:r>
              <a:rPr lang="en-US" sz="2000" b="0" i="0" baseline="0" dirty="0"/>
              <a:t> site visit reports are uploaded in the system.</a:t>
            </a:r>
          </a:p>
          <a:p>
            <a:pPr algn="just">
              <a:spcBef>
                <a:spcPct val="20000"/>
              </a:spcBef>
            </a:pPr>
            <a:endParaRPr lang="en-US" sz="2000" dirty="0"/>
          </a:p>
          <a:p>
            <a:pPr marL="342900" indent="-342900" algn="just">
              <a:spcBef>
                <a:spcPct val="20000"/>
              </a:spcBef>
              <a:buFont typeface="Arial" panose="020B0604020202020204" pitchFamily="34" charset="0"/>
              <a:buChar char="•"/>
            </a:pPr>
            <a:r>
              <a:rPr lang="en-US" sz="2000" b="0" i="0" baseline="0" dirty="0"/>
              <a:t>The submitted reports are analyzed, and critical and risky issues are identified.</a:t>
            </a:r>
          </a:p>
          <a:p>
            <a:pPr algn="just">
              <a:spcBef>
                <a:spcPct val="20000"/>
              </a:spcBef>
            </a:pPr>
            <a:endParaRPr lang="en-US" sz="2000" dirty="0"/>
          </a:p>
          <a:p>
            <a:pPr marL="342900" indent="-342900" algn="just">
              <a:spcBef>
                <a:spcPct val="20000"/>
              </a:spcBef>
              <a:buFont typeface="Arial" panose="020B0604020202020204" pitchFamily="34" charset="0"/>
              <a:buChar char="•"/>
            </a:pPr>
            <a:r>
              <a:rPr lang="en-US" sz="2000" b="0" i="0" baseline="0" dirty="0"/>
              <a:t>The analyzed reports are then submitted to the Projects and  Quality Assurance  Departments for implementation of remedial actions on the potential or actual risks identified.</a:t>
            </a:r>
          </a:p>
          <a:p>
            <a:pPr algn="just">
              <a:spcBef>
                <a:spcPct val="20000"/>
              </a:spcBef>
            </a:pPr>
            <a:endParaRPr lang="en-US" sz="2000" dirty="0"/>
          </a:p>
          <a:p>
            <a:pPr marL="342900" indent="-342900" algn="just">
              <a:spcBef>
                <a:spcPct val="20000"/>
              </a:spcBef>
              <a:buFont typeface="Arial" panose="020B0604020202020204" pitchFamily="34" charset="0"/>
              <a:buChar char="•"/>
            </a:pPr>
            <a:r>
              <a:rPr lang="en-US" sz="2000" b="0" i="0" baseline="0" dirty="0"/>
              <a:t>A follow-up, after one month is made with the Projects and or Quality Assurance Departments to close-off on the risky issues raised (but before that weekly risks assessments are conducted and the responsible divisions are supposed to furnish their weekly progress status on the risks/issues raised, then in a month time the divisions will be expected to have mitigated the risks or issues raised).</a:t>
            </a:r>
          </a:p>
          <a:p>
            <a:pPr algn="just">
              <a:spcBef>
                <a:spcPct val="20000"/>
              </a:spcBef>
            </a:pPr>
            <a:endParaRPr lang="en-US" sz="2000" b="0" i="0" baseline="0" dirty="0"/>
          </a:p>
          <a:p>
            <a:pPr marL="342900" indent="-342900" algn="just">
              <a:spcBef>
                <a:spcPct val="20000"/>
              </a:spcBef>
              <a:buFont typeface="Arial" panose="020B0604020202020204" pitchFamily="34" charset="0"/>
              <a:buChar char="•"/>
            </a:pPr>
            <a:r>
              <a:rPr lang="en-US" sz="2000" b="0" i="0" baseline="0" dirty="0"/>
              <a:t>Issues identified as risky are listed in our Risk Register as per our reportable matrix and monitored for remedial or mitigation actions.</a:t>
            </a:r>
          </a:p>
          <a:p>
            <a:pPr algn="just">
              <a:spcBef>
                <a:spcPct val="20000"/>
              </a:spcBef>
            </a:pPr>
            <a:endParaRPr lang="en-US" sz="2000" dirty="0"/>
          </a:p>
          <a:p>
            <a:pPr marL="342900" indent="-342900" algn="just">
              <a:spcBef>
                <a:spcPct val="20000"/>
              </a:spcBef>
              <a:buFont typeface="Arial" panose="020B0604020202020204" pitchFamily="34" charset="0"/>
              <a:buChar char="•"/>
            </a:pPr>
            <a:r>
              <a:rPr lang="en-US" sz="2000" i="1" baseline="0" dirty="0"/>
              <a:t>A humble plea to our stakeholders, please co-operate with our ISSA / SSA’s once they set up appointments for site visits</a:t>
            </a:r>
            <a:endParaRPr lang="en-US" sz="2000" dirty="0"/>
          </a:p>
          <a:p>
            <a:pPr algn="just">
              <a:spcBef>
                <a:spcPct val="20000"/>
              </a:spcBef>
            </a:pPr>
            <a:endParaRPr lang="en-US" sz="2400" dirty="0"/>
          </a:p>
          <a:p>
            <a:pPr marL="342900" indent="-342900" algn="just">
              <a:spcBef>
                <a:spcPct val="20000"/>
              </a:spcBef>
              <a:buFont typeface="Arial" panose="020B0604020202020204" pitchFamily="34" charset="0"/>
              <a:buChar char="•"/>
            </a:pPr>
            <a:endParaRPr lang="en-US" sz="2400" dirty="0"/>
          </a:p>
          <a:p>
            <a:pPr algn="just">
              <a:spcBef>
                <a:spcPct val="20000"/>
              </a:spcBef>
            </a:pPr>
            <a:endParaRPr lang="en-US" sz="2400" dirty="0"/>
          </a:p>
          <a:p>
            <a:pPr lvl="0" algn="just" defTabSz="457200">
              <a:spcBef>
                <a:spcPct val="20000"/>
              </a:spcBef>
            </a:pPr>
            <a:endParaRPr lang="en-ZA" sz="2400" dirty="0">
              <a:cs typeface="Calibri" panose="020F0502020204030204" pitchFamily="34" charset="0"/>
            </a:endParaRPr>
          </a:p>
          <a:p>
            <a:pPr lvl="0" algn="just" defTabSz="457200">
              <a:spcBef>
                <a:spcPct val="20000"/>
              </a:spcBef>
            </a:pPr>
            <a:endParaRPr lang="en-ZA" sz="2400" dirty="0">
              <a:cs typeface="Calibri" panose="020F0502020204030204" pitchFamily="34" charset="0"/>
            </a:endParaRPr>
          </a:p>
        </p:txBody>
      </p:sp>
    </p:spTree>
    <p:extLst>
      <p:ext uri="{BB962C8B-B14F-4D97-AF65-F5344CB8AC3E}">
        <p14:creationId xmlns:p14="http://schemas.microsoft.com/office/powerpoint/2010/main" val="3953739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1805823"/>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33" name="Group 33"/>
          <p:cNvGrpSpPr/>
          <p:nvPr/>
        </p:nvGrpSpPr>
        <p:grpSpPr>
          <a:xfrm>
            <a:off x="-337928" y="2387829"/>
            <a:ext cx="6534491" cy="5511342"/>
            <a:chOff x="0" y="0"/>
            <a:chExt cx="1721018" cy="1451547"/>
          </a:xfrm>
          <a:solidFill>
            <a:srgbClr val="ACBF79"/>
          </a:solidFill>
        </p:grpSpPr>
        <p:sp>
          <p:nvSpPr>
            <p:cNvPr id="34" name="Freeform 34"/>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35" name="TextBox 35"/>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37" name="Freeform 37"/>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0" name="Freeform 40"/>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endParaRPr lang="en-ZA"/>
          </a:p>
        </p:txBody>
      </p:sp>
      <p:sp>
        <p:nvSpPr>
          <p:cNvPr id="43" name="Freeform 43"/>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6" name="Freeform 46"/>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49" name="Freeform 49"/>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52" name="Freeform 52"/>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grpSp>
        <p:nvGrpSpPr>
          <p:cNvPr id="54" name="Group 54"/>
          <p:cNvGrpSpPr/>
          <p:nvPr/>
        </p:nvGrpSpPr>
        <p:grpSpPr>
          <a:xfrm>
            <a:off x="1622671" y="2220949"/>
            <a:ext cx="6709253" cy="5845101"/>
            <a:chOff x="0" y="0"/>
            <a:chExt cx="6350000" cy="5532120"/>
          </a:xfrm>
        </p:grpSpPr>
        <p:sp>
          <p:nvSpPr>
            <p:cNvPr id="55" name="Freeform 55"/>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sp>
        <p:nvSpPr>
          <p:cNvPr id="57" name="AutoShape 57"/>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58" name="AutoShape 58"/>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63" name="TextBox 63"/>
          <p:cNvSpPr txBox="1"/>
          <p:nvPr/>
        </p:nvSpPr>
        <p:spPr>
          <a:xfrm>
            <a:off x="3124200" y="3578968"/>
            <a:ext cx="3811303" cy="9771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ts val="8000"/>
              </a:lnSpc>
            </a:pPr>
            <a:r>
              <a:rPr lang="en-US" sz="5400" dirty="0">
                <a:solidFill>
                  <a:schemeClr val="bg1"/>
                </a:solidFill>
                <a:latin typeface="League Spartan"/>
              </a:rPr>
              <a:t>5. RISKS</a:t>
            </a:r>
          </a:p>
        </p:txBody>
      </p:sp>
      <p:pic>
        <p:nvPicPr>
          <p:cNvPr id="4" name="Picture 3" descr="A picture containing text, businesscard, font, logo&#10;&#10;Description automatically generated">
            <a:extLst>
              <a:ext uri="{FF2B5EF4-FFF2-40B4-BE49-F238E27FC236}">
                <a16:creationId xmlns:a16="http://schemas.microsoft.com/office/drawing/2014/main" id="{D6D1BFDA-EA70-9F4D-EE13-CA4ED2719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4" cy="1446273"/>
          </a:xfrm>
          <a:prstGeom prst="rect">
            <a:avLst/>
          </a:prstGeom>
        </p:spPr>
      </p:pic>
      <p:sp>
        <p:nvSpPr>
          <p:cNvPr id="5" name="TextBox 4">
            <a:extLst>
              <a:ext uri="{FF2B5EF4-FFF2-40B4-BE49-F238E27FC236}">
                <a16:creationId xmlns:a16="http://schemas.microsoft.com/office/drawing/2014/main" id="{315B0BF0-1458-E7FE-01AC-A91DDF1253E4}"/>
              </a:ext>
            </a:extLst>
          </p:cNvPr>
          <p:cNvSpPr txBox="1"/>
          <p:nvPr/>
        </p:nvSpPr>
        <p:spPr>
          <a:xfrm>
            <a:off x="7841498" y="2188236"/>
            <a:ext cx="10067116" cy="7528215"/>
          </a:xfrm>
          <a:prstGeom prst="rect">
            <a:avLst/>
          </a:prstGeom>
          <a:noFill/>
        </p:spPr>
        <p:txBody>
          <a:bodyPr wrap="square">
            <a:spAutoFit/>
          </a:bodyPr>
          <a:lstStyle/>
          <a:p>
            <a:pPr lvl="0" algn="just" defTabSz="457200">
              <a:spcBef>
                <a:spcPct val="20000"/>
              </a:spcBef>
            </a:pPr>
            <a:r>
              <a:rPr lang="en-ZA" sz="2400" dirty="0">
                <a:cs typeface="Calibri" panose="020F0502020204030204" pitchFamily="34" charset="0"/>
              </a:rPr>
              <a:t>The FP&amp;M SETA, through its Monitoring and Evaluation Division, is obliged to monitor the implementation of the projects and check whether/ not approved applicants are compliant with the requirements of the project. Below are some typical examples  of risk areas:</a:t>
            </a:r>
          </a:p>
          <a:p>
            <a:pPr lvl="0" algn="just" defTabSz="457200">
              <a:spcBef>
                <a:spcPct val="20000"/>
              </a:spcBef>
            </a:pPr>
            <a:endParaRPr lang="en-ZA" sz="2800" b="1" dirty="0">
              <a:cs typeface="Calibri" panose="020F0502020204030204" pitchFamily="34" charset="0"/>
            </a:endParaRP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Compliance with the terms and conditions of the agreed and signed MOA.</a:t>
            </a: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Timeous submission of accurate and complete information.</a:t>
            </a: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Compliance with approved FP&amp;M SETA policies.</a:t>
            </a:r>
          </a:p>
          <a:p>
            <a:pPr lvl="2" algn="just">
              <a:spcBef>
                <a:spcPct val="20000"/>
              </a:spcBef>
            </a:pPr>
            <a:endParaRPr lang="en-ZA" sz="2800" dirty="0">
              <a:cs typeface="Calibri" panose="020F0502020204030204" pitchFamily="34" charset="0"/>
            </a:endParaRPr>
          </a:p>
          <a:p>
            <a:pPr lvl="2" algn="just">
              <a:spcBef>
                <a:spcPct val="20000"/>
              </a:spcBef>
            </a:pPr>
            <a:r>
              <a:rPr lang="en-ZA" sz="2800" dirty="0">
                <a:cs typeface="Calibri" panose="020F0502020204030204" pitchFamily="34" charset="0"/>
              </a:rPr>
              <a:t>The big 3 for the ISO 31000: 2018 are as follows</a:t>
            </a:r>
          </a:p>
          <a:p>
            <a:pPr lvl="2" algn="just">
              <a:spcBef>
                <a:spcPct val="20000"/>
              </a:spcBef>
            </a:pPr>
            <a:endParaRPr lang="en-ZA" sz="2400" dirty="0">
              <a:cs typeface="Calibri" panose="020F0502020204030204" pitchFamily="34" charset="0"/>
            </a:endParaRP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Principles</a:t>
            </a: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Process (an example of the process is provided) </a:t>
            </a:r>
          </a:p>
          <a:p>
            <a:pPr marL="1371600" lvl="2" indent="-457200" algn="just">
              <a:spcBef>
                <a:spcPct val="20000"/>
              </a:spcBef>
              <a:buFont typeface="Wingdings" panose="05000000000000000000" pitchFamily="2" charset="2"/>
              <a:buChar char="§"/>
            </a:pPr>
            <a:r>
              <a:rPr lang="en-ZA" sz="2800" dirty="0">
                <a:cs typeface="Calibri" panose="020F0502020204030204" pitchFamily="34" charset="0"/>
              </a:rPr>
              <a:t>Framework </a:t>
            </a:r>
          </a:p>
        </p:txBody>
      </p:sp>
    </p:spTree>
    <p:extLst>
      <p:ext uri="{BB962C8B-B14F-4D97-AF65-F5344CB8AC3E}">
        <p14:creationId xmlns:p14="http://schemas.microsoft.com/office/powerpoint/2010/main" val="91379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747F"/>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43C0B78-B5F6-7D07-3048-08B723AF5E84}"/>
              </a:ext>
            </a:extLst>
          </p:cNvPr>
          <p:cNvGrpSpPr/>
          <p:nvPr/>
        </p:nvGrpSpPr>
        <p:grpSpPr>
          <a:xfrm rot="-10800000">
            <a:off x="-2971800" y="-419099"/>
            <a:ext cx="10686704" cy="10918398"/>
            <a:chOff x="0" y="0"/>
            <a:chExt cx="878585" cy="897633"/>
          </a:xfrm>
        </p:grpSpPr>
        <p:sp>
          <p:nvSpPr>
            <p:cNvPr id="3" name="Freeform 3">
              <a:extLst>
                <a:ext uri="{FF2B5EF4-FFF2-40B4-BE49-F238E27FC236}">
                  <a16:creationId xmlns:a16="http://schemas.microsoft.com/office/drawing/2014/main" id="{8D5EF691-2B5C-A263-B9D1-986C37BAE2B7}"/>
                </a:ext>
              </a:extLst>
            </p:cNvPr>
            <p:cNvSpPr/>
            <p:nvPr/>
          </p:nvSpPr>
          <p:spPr>
            <a:xfrm>
              <a:off x="0" y="0"/>
              <a:ext cx="878585" cy="897633"/>
            </a:xfrm>
            <a:custGeom>
              <a:avLst/>
              <a:gdLst/>
              <a:ahLst/>
              <a:cxnLst/>
              <a:rect l="l" t="t" r="r" b="b"/>
              <a:pathLst>
                <a:path w="878585" h="897633">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txBody>
            <a:bodyPr/>
            <a:lstStyle/>
            <a:p>
              <a:endParaRPr lang="en-ZA" dirty="0"/>
            </a:p>
          </p:txBody>
        </p:sp>
        <p:sp>
          <p:nvSpPr>
            <p:cNvPr id="4" name="TextBox 4">
              <a:extLst>
                <a:ext uri="{FF2B5EF4-FFF2-40B4-BE49-F238E27FC236}">
                  <a16:creationId xmlns:a16="http://schemas.microsoft.com/office/drawing/2014/main" id="{90300F3A-AA75-14EF-A411-643C0563B22F}"/>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5" name="AutoShape 5">
            <a:extLst>
              <a:ext uri="{FF2B5EF4-FFF2-40B4-BE49-F238E27FC236}">
                <a16:creationId xmlns:a16="http://schemas.microsoft.com/office/drawing/2014/main" id="{790DCEC1-9A34-4599-CADB-F01F222F72F5}"/>
              </a:ext>
            </a:extLst>
          </p:cNvPr>
          <p:cNvSpPr/>
          <p:nvPr/>
        </p:nvSpPr>
        <p:spPr>
          <a:xfrm rot="3606691">
            <a:off x="3709495" y="2373306"/>
            <a:ext cx="6297185" cy="0"/>
          </a:xfrm>
          <a:prstGeom prst="line">
            <a:avLst/>
          </a:prstGeom>
          <a:ln w="161925" cap="flat">
            <a:solidFill>
              <a:srgbClr val="ACBF79"/>
            </a:solidFill>
            <a:prstDash val="solid"/>
            <a:headEnd type="none" w="sm" len="sm"/>
            <a:tailEnd type="none" w="sm" len="sm"/>
          </a:ln>
        </p:spPr>
        <p:txBody>
          <a:bodyPr/>
          <a:lstStyle/>
          <a:p>
            <a:endParaRPr lang="en-ZA"/>
          </a:p>
        </p:txBody>
      </p:sp>
      <p:sp>
        <p:nvSpPr>
          <p:cNvPr id="6" name="AutoShape 6">
            <a:extLst>
              <a:ext uri="{FF2B5EF4-FFF2-40B4-BE49-F238E27FC236}">
                <a16:creationId xmlns:a16="http://schemas.microsoft.com/office/drawing/2014/main" id="{61AAEF30-A6F1-0253-590B-23BF83D6FE0F}"/>
              </a:ext>
            </a:extLst>
          </p:cNvPr>
          <p:cNvSpPr/>
          <p:nvPr/>
        </p:nvSpPr>
        <p:spPr>
          <a:xfrm rot="7201140">
            <a:off x="3703373" y="7754403"/>
            <a:ext cx="6297185" cy="0"/>
          </a:xfrm>
          <a:prstGeom prst="line">
            <a:avLst/>
          </a:prstGeom>
          <a:ln w="161925" cap="flat">
            <a:solidFill>
              <a:srgbClr val="ACBF79"/>
            </a:solidFill>
            <a:prstDash val="solid"/>
            <a:headEnd type="none" w="sm" len="sm"/>
            <a:tailEnd type="none" w="sm" len="sm"/>
          </a:ln>
        </p:spPr>
        <p:txBody>
          <a:bodyPr/>
          <a:lstStyle/>
          <a:p>
            <a:endParaRPr lang="en-ZA"/>
          </a:p>
        </p:txBody>
      </p:sp>
      <p:sp>
        <p:nvSpPr>
          <p:cNvPr id="7" name="Freeform 9">
            <a:extLst>
              <a:ext uri="{FF2B5EF4-FFF2-40B4-BE49-F238E27FC236}">
                <a16:creationId xmlns:a16="http://schemas.microsoft.com/office/drawing/2014/main" id="{0BBB4648-0302-C7AE-D0C0-086DCF8293FB}"/>
              </a:ext>
            </a:extLst>
          </p:cNvPr>
          <p:cNvSpPr/>
          <p:nvPr/>
        </p:nvSpPr>
        <p:spPr>
          <a:xfrm>
            <a:off x="11718414"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3200" dirty="0">
                <a:solidFill>
                  <a:schemeClr val="bg1"/>
                </a:solidFill>
              </a:rPr>
              <a:t>….</a:t>
            </a:r>
            <a:r>
              <a:rPr lang="en-US" sz="3200" dirty="0"/>
              <a:t> </a:t>
            </a:r>
            <a:r>
              <a:rPr lang="en-US" sz="3200" dirty="0">
                <a:solidFill>
                  <a:schemeClr val="bg1"/>
                </a:solidFill>
              </a:rPr>
              <a:t>RISKS CONTINUED</a:t>
            </a:r>
            <a:endParaRPr lang="en-ZA" sz="3200" dirty="0">
              <a:solidFill>
                <a:schemeClr val="bg1"/>
              </a:solidFill>
            </a:endParaRPr>
          </a:p>
        </p:txBody>
      </p:sp>
      <p:sp>
        <p:nvSpPr>
          <p:cNvPr id="8" name="Freeform 12">
            <a:extLst>
              <a:ext uri="{FF2B5EF4-FFF2-40B4-BE49-F238E27FC236}">
                <a16:creationId xmlns:a16="http://schemas.microsoft.com/office/drawing/2014/main" id="{6F519131-00E8-D038-6CEE-A9190AA44DB0}"/>
              </a:ext>
            </a:extLst>
          </p:cNvPr>
          <p:cNvSpPr/>
          <p:nvPr/>
        </p:nvSpPr>
        <p:spPr>
          <a:xfrm>
            <a:off x="117184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9" name="Freeform 15">
            <a:extLst>
              <a:ext uri="{FF2B5EF4-FFF2-40B4-BE49-F238E27FC236}">
                <a16:creationId xmlns:a16="http://schemas.microsoft.com/office/drawing/2014/main" id="{B83C9AE1-30A7-6AFE-CB73-12C504D5398C}"/>
              </a:ext>
            </a:extLst>
          </p:cNvPr>
          <p:cNvSpPr/>
          <p:nvPr/>
        </p:nvSpPr>
        <p:spPr>
          <a:xfrm>
            <a:off x="15235591"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0" name="Freeform 18">
            <a:extLst>
              <a:ext uri="{FF2B5EF4-FFF2-40B4-BE49-F238E27FC236}">
                <a16:creationId xmlns:a16="http://schemas.microsoft.com/office/drawing/2014/main" id="{C9156DE3-28E5-D03D-33A9-B1BB98E570B4}"/>
              </a:ext>
            </a:extLst>
          </p:cNvPr>
          <p:cNvSpPr/>
          <p:nvPr/>
        </p:nvSpPr>
        <p:spPr>
          <a:xfrm>
            <a:off x="152355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1" name="Freeform 21">
            <a:extLst>
              <a:ext uri="{FF2B5EF4-FFF2-40B4-BE49-F238E27FC236}">
                <a16:creationId xmlns:a16="http://schemas.microsoft.com/office/drawing/2014/main" id="{2F742FAE-5B72-429F-6AE4-898A3E16C0F6}"/>
              </a:ext>
            </a:extLst>
          </p:cNvPr>
          <p:cNvSpPr/>
          <p:nvPr/>
        </p:nvSpPr>
        <p:spPr>
          <a:xfrm>
            <a:off x="16846001"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2" name="Freeform 24">
            <a:extLst>
              <a:ext uri="{FF2B5EF4-FFF2-40B4-BE49-F238E27FC236}">
                <a16:creationId xmlns:a16="http://schemas.microsoft.com/office/drawing/2014/main" id="{D40CA124-E6A9-F4F9-6AC3-8E5BB382269F}"/>
              </a:ext>
            </a:extLst>
          </p:cNvPr>
          <p:cNvSpPr/>
          <p:nvPr/>
        </p:nvSpPr>
        <p:spPr>
          <a:xfrm>
            <a:off x="168460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a:ln>
            <a:solidFill>
              <a:srgbClr val="ACBF79"/>
            </a:solidFill>
          </a:ln>
        </p:spPr>
        <p:txBody>
          <a:bodyPr/>
          <a:lstStyle/>
          <a:p>
            <a:endParaRPr lang="en-ZA"/>
          </a:p>
        </p:txBody>
      </p:sp>
      <p:sp>
        <p:nvSpPr>
          <p:cNvPr id="13" name="TextBox 7">
            <a:extLst>
              <a:ext uri="{FF2B5EF4-FFF2-40B4-BE49-F238E27FC236}">
                <a16:creationId xmlns:a16="http://schemas.microsoft.com/office/drawing/2014/main" id="{DC076D56-1A16-72A2-C392-ADF3222E813D}"/>
              </a:ext>
            </a:extLst>
          </p:cNvPr>
          <p:cNvSpPr txBox="1"/>
          <p:nvPr/>
        </p:nvSpPr>
        <p:spPr>
          <a:xfrm>
            <a:off x="-228600" y="4404987"/>
            <a:ext cx="7401059" cy="4924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marL="360000" marR="57785" lvl="2">
              <a:tabLst>
                <a:tab pos="540385" algn="l"/>
              </a:tabLst>
            </a:pPr>
            <a:r>
              <a:rPr lang="en-ZA" sz="3200" b="1" dirty="0">
                <a:solidFill>
                  <a:srgbClr val="4F747F"/>
                </a:solidFill>
                <a:effectLst/>
                <a:latin typeface="Calibri" panose="020F0502020204030204" pitchFamily="34" charset="0"/>
                <a:ea typeface="MS Mincho" panose="02020609040205080304" pitchFamily="49" charset="-128"/>
                <a:cs typeface="Calibri" panose="020F0502020204030204" pitchFamily="34" charset="0"/>
              </a:rPr>
              <a:t> EXAMPLE OF RISK REPORTING</a:t>
            </a:r>
            <a:endParaRPr lang="en-ZA" sz="3200" b="1" dirty="0">
              <a:solidFill>
                <a:srgbClr val="4F747F"/>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14" name="Picture 13" descr="A picture containing text, businesscard, font, logo&#10;&#10;Description automatically generated">
            <a:extLst>
              <a:ext uri="{FF2B5EF4-FFF2-40B4-BE49-F238E27FC236}">
                <a16:creationId xmlns:a16="http://schemas.microsoft.com/office/drawing/2014/main" id="{190C74D3-28E7-6537-1F47-D5D11733E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987" y="8787311"/>
            <a:ext cx="2020384" cy="1446273"/>
          </a:xfrm>
          <a:prstGeom prst="rect">
            <a:avLst/>
          </a:prstGeom>
        </p:spPr>
      </p:pic>
      <p:sp>
        <p:nvSpPr>
          <p:cNvPr id="16" name="Content Placeholder 2">
            <a:extLst>
              <a:ext uri="{FF2B5EF4-FFF2-40B4-BE49-F238E27FC236}">
                <a16:creationId xmlns:a16="http://schemas.microsoft.com/office/drawing/2014/main" id="{5EF5952A-E9A1-C0E3-1019-55B04B6EAAE3}"/>
              </a:ext>
            </a:extLst>
          </p:cNvPr>
          <p:cNvSpPr txBox="1">
            <a:spLocks/>
          </p:cNvSpPr>
          <p:nvPr/>
        </p:nvSpPr>
        <p:spPr>
          <a:xfrm>
            <a:off x="8533860" y="2003217"/>
            <a:ext cx="8581572" cy="6784247"/>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800" kern="100" dirty="0">
                <a:effectLst/>
                <a:latin typeface="Adobe Devanagari" panose="02040503050201020203" pitchFamily="18" charset="0"/>
                <a:ea typeface="Aptos" panose="020B0004020202020204" pitchFamily="34" charset="0"/>
                <a:cs typeface="Times New Roman" panose="02020603050405020304" pitchFamily="18" charset="0"/>
              </a:rPr>
              <a:t>Example of Risk Assessment Steps:</a:t>
            </a:r>
          </a:p>
          <a:p>
            <a:pPr lvl="1" indent="-342900">
              <a:lnSpc>
                <a:spcPct val="107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Identify the hazards/risk.</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lvl="1" indent="-342900">
              <a:lnSpc>
                <a:spcPct val="107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Identify who might be harmed/ which institution can be harmed. </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lvl="1" indent="-342900">
              <a:lnSpc>
                <a:spcPct val="107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Evaluate the risk and put controls in place or precautions. </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lvl="1" indent="-342900">
              <a:lnSpc>
                <a:spcPct val="107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Monitor the precautions implemented to reduce or eliminate the risk. </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lvl="1" indent="-342900">
              <a:lnSpc>
                <a:spcPct val="107000"/>
              </a:lnSpc>
              <a:spcAft>
                <a:spcPts val="80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Review the effectiveness of the implemented controls. </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9A066445-C617-ADE9-8247-FED8F4A7DB4F}"/>
              </a:ext>
            </a:extLst>
          </p:cNvPr>
          <p:cNvGraphicFramePr>
            <a:graphicFrameLocks noGrp="1"/>
          </p:cNvGraphicFramePr>
          <p:nvPr>
            <p:extLst>
              <p:ext uri="{D42A27DB-BD31-4B8C-83A1-F6EECF244321}">
                <p14:modId xmlns:p14="http://schemas.microsoft.com/office/powerpoint/2010/main" val="1878248507"/>
              </p:ext>
            </p:extLst>
          </p:nvPr>
        </p:nvGraphicFramePr>
        <p:xfrm>
          <a:off x="0" y="6594722"/>
          <a:ext cx="17102496" cy="3062034"/>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1293936">
                  <a:extLst>
                    <a:ext uri="{9D8B030D-6E8A-4147-A177-3AD203B41FA5}">
                      <a16:colId xmlns:a16="http://schemas.microsoft.com/office/drawing/2014/main" val="116314086"/>
                    </a:ext>
                  </a:extLst>
                </a:gridCol>
                <a:gridCol w="1529200">
                  <a:extLst>
                    <a:ext uri="{9D8B030D-6E8A-4147-A177-3AD203B41FA5}">
                      <a16:colId xmlns:a16="http://schemas.microsoft.com/office/drawing/2014/main" val="1713007895"/>
                    </a:ext>
                  </a:extLst>
                </a:gridCol>
                <a:gridCol w="1390921">
                  <a:extLst>
                    <a:ext uri="{9D8B030D-6E8A-4147-A177-3AD203B41FA5}">
                      <a16:colId xmlns:a16="http://schemas.microsoft.com/office/drawing/2014/main" val="1386265661"/>
                    </a:ext>
                  </a:extLst>
                </a:gridCol>
                <a:gridCol w="2785479">
                  <a:extLst>
                    <a:ext uri="{9D8B030D-6E8A-4147-A177-3AD203B41FA5}">
                      <a16:colId xmlns:a16="http://schemas.microsoft.com/office/drawing/2014/main" val="819978191"/>
                    </a:ext>
                  </a:extLst>
                </a:gridCol>
                <a:gridCol w="1698266">
                  <a:extLst>
                    <a:ext uri="{9D8B030D-6E8A-4147-A177-3AD203B41FA5}">
                      <a16:colId xmlns:a16="http://schemas.microsoft.com/office/drawing/2014/main" val="540198745"/>
                    </a:ext>
                  </a:extLst>
                </a:gridCol>
                <a:gridCol w="1542920">
                  <a:extLst>
                    <a:ext uri="{9D8B030D-6E8A-4147-A177-3AD203B41FA5}">
                      <a16:colId xmlns:a16="http://schemas.microsoft.com/office/drawing/2014/main" val="3416232790"/>
                    </a:ext>
                  </a:extLst>
                </a:gridCol>
                <a:gridCol w="1794158">
                  <a:extLst>
                    <a:ext uri="{9D8B030D-6E8A-4147-A177-3AD203B41FA5}">
                      <a16:colId xmlns:a16="http://schemas.microsoft.com/office/drawing/2014/main" val="2078099427"/>
                    </a:ext>
                  </a:extLst>
                </a:gridCol>
                <a:gridCol w="950551">
                  <a:extLst>
                    <a:ext uri="{9D8B030D-6E8A-4147-A177-3AD203B41FA5}">
                      <a16:colId xmlns:a16="http://schemas.microsoft.com/office/drawing/2014/main" val="3135989348"/>
                    </a:ext>
                  </a:extLst>
                </a:gridCol>
                <a:gridCol w="1372355">
                  <a:extLst>
                    <a:ext uri="{9D8B030D-6E8A-4147-A177-3AD203B41FA5}">
                      <a16:colId xmlns:a16="http://schemas.microsoft.com/office/drawing/2014/main" val="1856153056"/>
                    </a:ext>
                  </a:extLst>
                </a:gridCol>
                <a:gridCol w="1372355">
                  <a:extLst>
                    <a:ext uri="{9D8B030D-6E8A-4147-A177-3AD203B41FA5}">
                      <a16:colId xmlns:a16="http://schemas.microsoft.com/office/drawing/2014/main" val="3773482233"/>
                    </a:ext>
                  </a:extLst>
                </a:gridCol>
                <a:gridCol w="1372355">
                  <a:extLst>
                    <a:ext uri="{9D8B030D-6E8A-4147-A177-3AD203B41FA5}">
                      <a16:colId xmlns:a16="http://schemas.microsoft.com/office/drawing/2014/main" val="310289810"/>
                    </a:ext>
                  </a:extLst>
                </a:gridCol>
              </a:tblGrid>
              <a:tr h="921041">
                <a:tc>
                  <a:txBody>
                    <a:bodyPr/>
                    <a:lstStyle/>
                    <a:p>
                      <a:pPr algn="ctr">
                        <a:lnSpc>
                          <a:spcPct val="107000"/>
                        </a:lnSpc>
                        <a:spcAft>
                          <a:spcPts val="800"/>
                        </a:spcAft>
                      </a:pPr>
                      <a:r>
                        <a:rPr lang="en-US" sz="1600" kern="100" dirty="0">
                          <a:effectLst/>
                        </a:rPr>
                        <a:t>Type of Risk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Risk title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Full risk description and implications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Root cause – risk emerging from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Evaluation before  Controls  - ratings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Putting  Controls in place / mitigation measures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rPr>
                        <a:t>Evaluation after the implemented controls – have been put in place – checking control effectiveness – ratings</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Risk Owner – responsible party or division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Progress Status of the risk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Register updated by – frequency of being updated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Last reviewal date </a:t>
                      </a:r>
                      <a:endParaRPr lang="en-Z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353574"/>
                  </a:ext>
                </a:extLst>
              </a:tr>
              <a:tr h="142494">
                <a:tc>
                  <a:txBody>
                    <a:bodyPr/>
                    <a:lstStyle/>
                    <a:p>
                      <a:pPr algn="l">
                        <a:lnSpc>
                          <a:spcPct val="107000"/>
                        </a:lnSpc>
                        <a:spcAft>
                          <a:spcPts val="800"/>
                        </a:spcAft>
                      </a:pPr>
                      <a:r>
                        <a:rPr lang="en-US" sz="1100" kern="100">
                          <a:effectLst/>
                        </a:rPr>
                        <a:t> </a:t>
                      </a:r>
                      <a:endParaRPr lang="en-Z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dirty="0">
                          <a:effectLst/>
                        </a:rPr>
                        <a:t> </a:t>
                      </a: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a:effectLst/>
                        </a:rPr>
                        <a:t> </a:t>
                      </a:r>
                      <a:endParaRPr lang="en-Z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a:effectLst/>
                        </a:rPr>
                        <a:t> </a:t>
                      </a:r>
                      <a:endParaRPr lang="en-Z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a:effectLst/>
                        </a:rPr>
                        <a:t> </a:t>
                      </a:r>
                      <a:endParaRPr lang="en-Z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dirty="0">
                          <a:effectLst/>
                        </a:rPr>
                        <a:t> </a:t>
                      </a: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100" kern="100" dirty="0">
                          <a:effectLst/>
                        </a:rPr>
                        <a:t> </a:t>
                      </a: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en-Z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873769"/>
                  </a:ext>
                </a:extLst>
              </a:tr>
            </a:tbl>
          </a:graphicData>
        </a:graphic>
      </p:graphicFrame>
      <p:sp>
        <p:nvSpPr>
          <p:cNvPr id="17" name="Rectangle 1">
            <a:extLst>
              <a:ext uri="{FF2B5EF4-FFF2-40B4-BE49-F238E27FC236}">
                <a16:creationId xmlns:a16="http://schemas.microsoft.com/office/drawing/2014/main" id="{04FBCF8B-08F1-DEFA-28E4-E53B33395DB8}"/>
              </a:ext>
            </a:extLst>
          </p:cNvPr>
          <p:cNvSpPr>
            <a:spLocks noChangeArrowheads="1"/>
          </p:cNvSpPr>
          <p:nvPr/>
        </p:nvSpPr>
        <p:spPr bwMode="auto">
          <a:xfrm>
            <a:off x="3702050" y="56975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05626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2339</TotalTime>
  <Words>1593</Words>
  <Application>Microsoft Office PowerPoint</Application>
  <PresentationFormat>Custom</PresentationFormat>
  <Paragraphs>209</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Franklin Gothic Book</vt:lpstr>
      <vt:lpstr>Wingdings</vt:lpstr>
      <vt:lpstr>Calibri</vt:lpstr>
      <vt:lpstr>Adobe Devanagari</vt:lpstr>
      <vt:lpstr>League Spartan</vt:lpstr>
      <vt:lpstr>Aptos</vt:lpstr>
      <vt:lpstr>Trebuchet MS</vt:lpstr>
      <vt:lpstr>Arial</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White Minimalist Modern Real Estate Presentation</dc:title>
  <dc:creator>Ian Hansen</dc:creator>
  <cp:lastModifiedBy>Samkelo Sibiya</cp:lastModifiedBy>
  <cp:revision>106</cp:revision>
  <cp:lastPrinted>2023-07-19T14:44:34Z</cp:lastPrinted>
  <dcterms:created xsi:type="dcterms:W3CDTF">2006-08-16T00:00:00Z</dcterms:created>
  <dcterms:modified xsi:type="dcterms:W3CDTF">2024-02-12T05:25:18Z</dcterms:modified>
  <dc:identifier>DAFkeJ3_VZU</dc:identifier>
</cp:coreProperties>
</file>